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27"/>
  </p:notesMasterIdLst>
  <p:sldIdLst>
    <p:sldId id="256" r:id="rId2"/>
    <p:sldId id="260" r:id="rId3"/>
    <p:sldId id="261" r:id="rId4"/>
    <p:sldId id="262" r:id="rId5"/>
    <p:sldId id="263" r:id="rId6"/>
    <p:sldId id="282"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3"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44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30"/>
    <p:restoredTop sz="94668"/>
  </p:normalViewPr>
  <p:slideViewPr>
    <p:cSldViewPr snapToGrid="0">
      <p:cViewPr>
        <p:scale>
          <a:sx n="100" d="100"/>
          <a:sy n="100" d="100"/>
        </p:scale>
        <p:origin x="858"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17C7C-4B5C-B247-B89A-C0B96BE6A7BB}" type="datetimeFigureOut">
              <a:rPr lang="en-US" smtClean="0"/>
              <a:t>11/19/2024</a:t>
            </a:fld>
            <a:endParaRPr lang="en-US"/>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5DA2DC-FC89-D349-AA2E-9E0FCDFD9F1E}" type="slidenum">
              <a:rPr lang="en-US" smtClean="0"/>
              <a:t>‹#›</a:t>
            </a:fld>
            <a:endParaRPr lang="en-US"/>
          </a:p>
        </p:txBody>
      </p:sp>
    </p:spTree>
    <p:extLst>
      <p:ext uri="{BB962C8B-B14F-4D97-AF65-F5344CB8AC3E}">
        <p14:creationId xmlns:p14="http://schemas.microsoft.com/office/powerpoint/2010/main" val="762297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B5DA2DC-FC89-D349-AA2E-9E0FCDFD9F1E}" type="slidenum">
              <a:rPr lang="en-US" smtClean="0"/>
              <a:t>13</a:t>
            </a:fld>
            <a:endParaRPr lang="en-US"/>
          </a:p>
        </p:txBody>
      </p:sp>
    </p:spTree>
    <p:extLst>
      <p:ext uri="{BB962C8B-B14F-4D97-AF65-F5344CB8AC3E}">
        <p14:creationId xmlns:p14="http://schemas.microsoft.com/office/powerpoint/2010/main" val="3897209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FB5DA2DC-FC89-D349-AA2E-9E0FCDFD9F1E}" type="slidenum">
              <a:rPr lang="en-US" smtClean="0"/>
              <a:t>14</a:t>
            </a:fld>
            <a:endParaRPr lang="en-US"/>
          </a:p>
        </p:txBody>
      </p:sp>
    </p:spTree>
    <p:extLst>
      <p:ext uri="{BB962C8B-B14F-4D97-AF65-F5344CB8AC3E}">
        <p14:creationId xmlns:p14="http://schemas.microsoft.com/office/powerpoint/2010/main" val="2405991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fld id="{FB5DA2DC-FC89-D349-AA2E-9E0FCDFD9F1E}" type="slidenum">
              <a:rPr lang="en-US" smtClean="0"/>
              <a:t>18</a:t>
            </a:fld>
            <a:endParaRPr lang="en-US"/>
          </a:p>
        </p:txBody>
      </p:sp>
    </p:spTree>
    <p:extLst>
      <p:ext uri="{BB962C8B-B14F-4D97-AF65-F5344CB8AC3E}">
        <p14:creationId xmlns:p14="http://schemas.microsoft.com/office/powerpoint/2010/main" val="3395231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en-US" dirty="0"/>
          </a:p>
        </p:txBody>
      </p:sp>
      <p:sp>
        <p:nvSpPr>
          <p:cNvPr id="4" name="Slayt Numarası Yer Tutucusu 3"/>
          <p:cNvSpPr>
            <a:spLocks noGrp="1"/>
          </p:cNvSpPr>
          <p:nvPr>
            <p:ph type="sldNum" sz="quarter" idx="5"/>
          </p:nvPr>
        </p:nvSpPr>
        <p:spPr/>
        <p:txBody>
          <a:bodyPr/>
          <a:lstStyle/>
          <a:p>
            <a:fld id="{FB5DA2DC-FC89-D349-AA2E-9E0FCDFD9F1E}" type="slidenum">
              <a:rPr lang="en-US" smtClean="0"/>
              <a:t>21</a:t>
            </a:fld>
            <a:endParaRPr lang="en-US"/>
          </a:p>
        </p:txBody>
      </p:sp>
    </p:spTree>
    <p:extLst>
      <p:ext uri="{BB962C8B-B14F-4D97-AF65-F5344CB8AC3E}">
        <p14:creationId xmlns:p14="http://schemas.microsoft.com/office/powerpoint/2010/main" val="104588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9A9BE78C-2734-7247-82DD-DA3BB91211C7}" type="datetimeFigureOut">
              <a:rPr lang="tr-TR" smtClean="0"/>
              <a:t>19.11.2024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9460D1E-533A-BE43-A2F8-7DE233166BB7}" type="slidenum">
              <a:rPr lang="tr-TR" smtClean="0"/>
              <a:t>‹#›</a:t>
            </a:fld>
            <a:endParaRPr lang="tr-TR"/>
          </a:p>
        </p:txBody>
      </p:sp>
    </p:spTree>
    <p:extLst>
      <p:ext uri="{BB962C8B-B14F-4D97-AF65-F5344CB8AC3E}">
        <p14:creationId xmlns:p14="http://schemas.microsoft.com/office/powerpoint/2010/main" val="4292098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A9BE78C-2734-7247-82DD-DA3BB91211C7}" type="datetimeFigureOut">
              <a:rPr lang="tr-TR" smtClean="0"/>
              <a:t>19.11.2024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9460D1E-533A-BE43-A2F8-7DE233166BB7}" type="slidenum">
              <a:rPr lang="tr-TR" smtClean="0"/>
              <a:t>‹#›</a:t>
            </a:fld>
            <a:endParaRPr lang="tr-TR"/>
          </a:p>
        </p:txBody>
      </p:sp>
    </p:spTree>
    <p:extLst>
      <p:ext uri="{BB962C8B-B14F-4D97-AF65-F5344CB8AC3E}">
        <p14:creationId xmlns:p14="http://schemas.microsoft.com/office/powerpoint/2010/main" val="1392337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A9BE78C-2734-7247-82DD-DA3BB91211C7}" type="datetimeFigureOut">
              <a:rPr lang="tr-TR" smtClean="0"/>
              <a:t>19.11.2024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9460D1E-533A-BE43-A2F8-7DE233166BB7}" type="slidenum">
              <a:rPr lang="tr-TR" smtClean="0"/>
              <a:t>‹#›</a:t>
            </a:fld>
            <a:endParaRPr lang="tr-TR"/>
          </a:p>
        </p:txBody>
      </p:sp>
    </p:spTree>
    <p:extLst>
      <p:ext uri="{BB962C8B-B14F-4D97-AF65-F5344CB8AC3E}">
        <p14:creationId xmlns:p14="http://schemas.microsoft.com/office/powerpoint/2010/main" val="3086916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9A9BE78C-2734-7247-82DD-DA3BB91211C7}" type="datetimeFigureOut">
              <a:rPr lang="tr-TR" smtClean="0"/>
              <a:t>19.11.2024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9460D1E-533A-BE43-A2F8-7DE233166BB7}" type="slidenum">
              <a:rPr lang="tr-TR" smtClean="0"/>
              <a:t>‹#›</a:t>
            </a:fld>
            <a:endParaRPr lang="tr-TR"/>
          </a:p>
        </p:txBody>
      </p:sp>
    </p:spTree>
    <p:extLst>
      <p:ext uri="{BB962C8B-B14F-4D97-AF65-F5344CB8AC3E}">
        <p14:creationId xmlns:p14="http://schemas.microsoft.com/office/powerpoint/2010/main" val="2139067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9A9BE78C-2734-7247-82DD-DA3BB91211C7}" type="datetimeFigureOut">
              <a:rPr lang="tr-TR" smtClean="0"/>
              <a:t>19.11.2024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9460D1E-533A-BE43-A2F8-7DE233166BB7}" type="slidenum">
              <a:rPr lang="tr-TR" smtClean="0"/>
              <a:t>‹#›</a:t>
            </a:fld>
            <a:endParaRPr lang="tr-TR"/>
          </a:p>
        </p:txBody>
      </p:sp>
    </p:spTree>
    <p:extLst>
      <p:ext uri="{BB962C8B-B14F-4D97-AF65-F5344CB8AC3E}">
        <p14:creationId xmlns:p14="http://schemas.microsoft.com/office/powerpoint/2010/main" val="4253357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9A9BE78C-2734-7247-82DD-DA3BB91211C7}" type="datetimeFigureOut">
              <a:rPr lang="tr-TR" smtClean="0"/>
              <a:t>19.11.2024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9460D1E-533A-BE43-A2F8-7DE233166BB7}" type="slidenum">
              <a:rPr lang="tr-TR" smtClean="0"/>
              <a:t>‹#›</a:t>
            </a:fld>
            <a:endParaRPr lang="tr-TR"/>
          </a:p>
        </p:txBody>
      </p:sp>
    </p:spTree>
    <p:extLst>
      <p:ext uri="{BB962C8B-B14F-4D97-AF65-F5344CB8AC3E}">
        <p14:creationId xmlns:p14="http://schemas.microsoft.com/office/powerpoint/2010/main" val="7522612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9A9BE78C-2734-7247-82DD-DA3BB91211C7}" type="datetimeFigureOut">
              <a:rPr lang="tr-TR" smtClean="0"/>
              <a:t>19.11.2024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9460D1E-533A-BE43-A2F8-7DE233166BB7}" type="slidenum">
              <a:rPr lang="tr-TR" smtClean="0"/>
              <a:t>‹#›</a:t>
            </a:fld>
            <a:endParaRPr lang="tr-TR"/>
          </a:p>
        </p:txBody>
      </p:sp>
    </p:spTree>
    <p:extLst>
      <p:ext uri="{BB962C8B-B14F-4D97-AF65-F5344CB8AC3E}">
        <p14:creationId xmlns:p14="http://schemas.microsoft.com/office/powerpoint/2010/main" val="631778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9A9BE78C-2734-7247-82DD-DA3BB91211C7}" type="datetimeFigureOut">
              <a:rPr lang="tr-TR" smtClean="0"/>
              <a:t>19.11.2024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9460D1E-533A-BE43-A2F8-7DE233166BB7}" type="slidenum">
              <a:rPr lang="tr-TR" smtClean="0"/>
              <a:t>‹#›</a:t>
            </a:fld>
            <a:endParaRPr lang="tr-TR"/>
          </a:p>
        </p:txBody>
      </p:sp>
    </p:spTree>
    <p:extLst>
      <p:ext uri="{BB962C8B-B14F-4D97-AF65-F5344CB8AC3E}">
        <p14:creationId xmlns:p14="http://schemas.microsoft.com/office/powerpoint/2010/main" val="2589570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9BE78C-2734-7247-82DD-DA3BB91211C7}" type="datetimeFigureOut">
              <a:rPr lang="tr-TR" smtClean="0"/>
              <a:t>19.11.2024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9460D1E-533A-BE43-A2F8-7DE233166BB7}" type="slidenum">
              <a:rPr lang="tr-TR" smtClean="0"/>
              <a:t>‹#›</a:t>
            </a:fld>
            <a:endParaRPr lang="tr-TR"/>
          </a:p>
        </p:txBody>
      </p:sp>
    </p:spTree>
    <p:extLst>
      <p:ext uri="{BB962C8B-B14F-4D97-AF65-F5344CB8AC3E}">
        <p14:creationId xmlns:p14="http://schemas.microsoft.com/office/powerpoint/2010/main" val="1722316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9A9BE78C-2734-7247-82DD-DA3BB91211C7}" type="datetimeFigureOut">
              <a:rPr lang="tr-TR" smtClean="0"/>
              <a:t>19.11.2024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9460D1E-533A-BE43-A2F8-7DE233166BB7}" type="slidenum">
              <a:rPr lang="tr-TR" smtClean="0"/>
              <a:t>‹#›</a:t>
            </a:fld>
            <a:endParaRPr lang="tr-TR"/>
          </a:p>
        </p:txBody>
      </p:sp>
    </p:spTree>
    <p:extLst>
      <p:ext uri="{BB962C8B-B14F-4D97-AF65-F5344CB8AC3E}">
        <p14:creationId xmlns:p14="http://schemas.microsoft.com/office/powerpoint/2010/main" val="3806484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9A9BE78C-2734-7247-82DD-DA3BB91211C7}" type="datetimeFigureOut">
              <a:rPr lang="tr-TR" smtClean="0"/>
              <a:t>19.11.2024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9460D1E-533A-BE43-A2F8-7DE233166BB7}" type="slidenum">
              <a:rPr lang="tr-TR" smtClean="0"/>
              <a:t>‹#›</a:t>
            </a:fld>
            <a:endParaRPr lang="tr-TR"/>
          </a:p>
        </p:txBody>
      </p:sp>
    </p:spTree>
    <p:extLst>
      <p:ext uri="{BB962C8B-B14F-4D97-AF65-F5344CB8AC3E}">
        <p14:creationId xmlns:p14="http://schemas.microsoft.com/office/powerpoint/2010/main" val="4165095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9BE78C-2734-7247-82DD-DA3BB91211C7}" type="datetimeFigureOut">
              <a:rPr lang="tr-TR" smtClean="0"/>
              <a:t>19.11.2024</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60D1E-533A-BE43-A2F8-7DE233166BB7}" type="slidenum">
              <a:rPr lang="tr-TR" smtClean="0"/>
              <a:t>‹#›</a:t>
            </a:fld>
            <a:endParaRPr lang="tr-TR"/>
          </a:p>
        </p:txBody>
      </p:sp>
    </p:spTree>
    <p:extLst>
      <p:ext uri="{BB962C8B-B14F-4D97-AF65-F5344CB8AC3E}">
        <p14:creationId xmlns:p14="http://schemas.microsoft.com/office/powerpoint/2010/main" val="24257029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hyperlink" Target="https://erasmus.isparta.edu.tr/" TargetMode="External"/><Relationship Id="rId2" Type="http://schemas.openxmlformats.org/officeDocument/2006/relationships/hyperlink" Target="https://mevlana.isparta.edu.tr/" TargetMode="External"/><Relationship Id="rId1" Type="http://schemas.openxmlformats.org/officeDocument/2006/relationships/slideLayout" Target="../slideLayouts/slideLayout4.xml"/><Relationship Id="rId5" Type="http://schemas.openxmlformats.org/officeDocument/2006/relationships/image" Target="../media/image9.emf"/><Relationship Id="rId4" Type="http://schemas.openxmlformats.org/officeDocument/2006/relationships/hyperlink" Target="https://farabi.isparta.edu.t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t="-63000" b="-71000"/>
          </a:stretch>
        </a:blipFill>
        <a:effectLst/>
      </p:bgPr>
    </p:bg>
    <p:spTree>
      <p:nvGrpSpPr>
        <p:cNvPr id="1" name=""/>
        <p:cNvGrpSpPr/>
        <p:nvPr/>
      </p:nvGrpSpPr>
      <p:grpSpPr>
        <a:xfrm>
          <a:off x="0" y="0"/>
          <a:ext cx="0" cy="0"/>
          <a:chOff x="0" y="0"/>
          <a:chExt cx="0" cy="0"/>
        </a:xfrm>
      </p:grpSpPr>
      <p:pic>
        <p:nvPicPr>
          <p:cNvPr id="4" name="Resim 3" descr="metin, grafik, yazı tipi, logo içeren bir resim&#10;&#10;Açıklama otomatik olarak oluşturuldu">
            <a:extLst>
              <a:ext uri="{FF2B5EF4-FFF2-40B4-BE49-F238E27FC236}">
                <a16:creationId xmlns:a16="http://schemas.microsoft.com/office/drawing/2014/main" id="{1279A330-FF31-7053-31E1-E2E225F03D37}"/>
              </a:ext>
            </a:extLst>
          </p:cNvPr>
          <p:cNvPicPr>
            <a:picLocks noChangeAspect="1"/>
          </p:cNvPicPr>
          <p:nvPr/>
        </p:nvPicPr>
        <p:blipFill>
          <a:blip r:embed="rId3"/>
          <a:stretch>
            <a:fillRect/>
          </a:stretch>
        </p:blipFill>
        <p:spPr>
          <a:xfrm>
            <a:off x="3382297" y="715297"/>
            <a:ext cx="5427406" cy="5427406"/>
          </a:xfrm>
          <a:prstGeom prst="rect">
            <a:avLst/>
          </a:prstGeom>
        </p:spPr>
      </p:pic>
    </p:spTree>
    <p:extLst>
      <p:ext uri="{BB962C8B-B14F-4D97-AF65-F5344CB8AC3E}">
        <p14:creationId xmlns:p14="http://schemas.microsoft.com/office/powerpoint/2010/main" val="3997681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B72D20-2F38-FB88-E0C1-F72FF4E1A0AC}"/>
              </a:ext>
            </a:extLst>
          </p:cNvPr>
          <p:cNvSpPr>
            <a:spLocks noGrp="1"/>
          </p:cNvSpPr>
          <p:nvPr>
            <p:ph type="title"/>
          </p:nvPr>
        </p:nvSpPr>
        <p:spPr>
          <a:xfrm>
            <a:off x="304800" y="378506"/>
            <a:ext cx="10515600" cy="614589"/>
          </a:xfrm>
        </p:spPr>
        <p:txBody>
          <a:bodyPr anchor="t">
            <a:normAutofit/>
          </a:bodyPr>
          <a:lstStyle/>
          <a:p>
            <a:r>
              <a:rPr lang="en-US" sz="2800" dirty="0">
                <a:solidFill>
                  <a:schemeClr val="accent1">
                    <a:lumMod val="50000"/>
                  </a:schemeClr>
                </a:solidFill>
                <a:latin typeface="Arial Rounded MT Bold" panose="020F0704030504030204" pitchFamily="34" charset="0"/>
              </a:rPr>
              <a:t>CAMPUS FACILITIES</a:t>
            </a:r>
          </a:p>
        </p:txBody>
      </p:sp>
      <p:sp>
        <p:nvSpPr>
          <p:cNvPr id="4" name="İçerik Yer Tutucusu 3">
            <a:extLst>
              <a:ext uri="{FF2B5EF4-FFF2-40B4-BE49-F238E27FC236}">
                <a16:creationId xmlns:a16="http://schemas.microsoft.com/office/drawing/2014/main" id="{48074260-8E4F-0345-661E-5417988ECF07}"/>
              </a:ext>
            </a:extLst>
          </p:cNvPr>
          <p:cNvSpPr>
            <a:spLocks noGrp="1"/>
          </p:cNvSpPr>
          <p:nvPr>
            <p:ph sz="half" idx="2"/>
          </p:nvPr>
        </p:nvSpPr>
        <p:spPr>
          <a:xfrm>
            <a:off x="6172200" y="685801"/>
            <a:ext cx="5715000" cy="6105752"/>
          </a:xfrm>
        </p:spPr>
        <p:txBody>
          <a:bodyPr>
            <a:normAutofit fontScale="92500" lnSpcReduction="20000"/>
          </a:bodyPr>
          <a:lstStyle/>
          <a:p>
            <a:pPr marL="0" indent="0">
              <a:buNone/>
            </a:pPr>
            <a:r>
              <a:rPr lang="en-US" sz="2200" b="1" dirty="0">
                <a:latin typeface="Arial Rounded MT Bold" panose="020F0704030504030204" pitchFamily="34" charset="0"/>
              </a:rPr>
              <a:t>PROF. DR. HASAN GURBUZ LIBRARY</a:t>
            </a:r>
          </a:p>
          <a:p>
            <a:pPr marL="0" indent="0" algn="just">
              <a:buNone/>
            </a:pPr>
            <a:r>
              <a:rPr lang="en-US" sz="2000" dirty="0"/>
              <a:t>The Prof. Dr. Hasan </a:t>
            </a:r>
            <a:r>
              <a:rPr lang="en-US" sz="2000" dirty="0" err="1"/>
              <a:t>Gürbüz</a:t>
            </a:r>
            <a:r>
              <a:rPr lang="en-US" sz="2000" dirty="0"/>
              <a:t> Library, located on the main campus, offers an extensive collection of print and electronic books, periodicals, and other resources in Turkish and various foreign languages. To serve the needs of students and staff, the library operates seven days a week.</a:t>
            </a:r>
            <a:endParaRPr lang="tr-TR" sz="2000" dirty="0"/>
          </a:p>
          <a:p>
            <a:pPr marL="0" indent="0" algn="just">
              <a:buNone/>
            </a:pPr>
            <a:r>
              <a:rPr lang="en-US" sz="2200" b="1" dirty="0">
                <a:latin typeface="Arial Rounded MT Bold" panose="020F0704030504030204" pitchFamily="34" charset="0"/>
              </a:rPr>
              <a:t>INFORMATION TECHNOLOGIES</a:t>
            </a:r>
          </a:p>
          <a:p>
            <a:pPr marL="0" indent="0" algn="just">
              <a:buNone/>
            </a:pPr>
            <a:r>
              <a:rPr lang="en-US" sz="2000" dirty="0"/>
              <a:t>All faculty, staff, and students at </a:t>
            </a:r>
            <a:r>
              <a:rPr lang="en-US" sz="2000" dirty="0" err="1"/>
              <a:t>Isparta</a:t>
            </a:r>
            <a:r>
              <a:rPr lang="en-US" sz="2000" dirty="0"/>
              <a:t> University of Applied Sciences have access to campus-wide internet services. Advanced computer facilities are available in major faculty buildings to support teaching and research activities.</a:t>
            </a:r>
            <a:endParaRPr lang="tr-TR" sz="2000" dirty="0"/>
          </a:p>
          <a:p>
            <a:pPr marL="0" indent="0" algn="just">
              <a:buNone/>
            </a:pPr>
            <a:r>
              <a:rPr lang="en-US" sz="2200" b="1" dirty="0">
                <a:latin typeface="Arial Rounded MT Bold" panose="020F0704030504030204" pitchFamily="34" charset="0"/>
              </a:rPr>
              <a:t>SPORT ACTIVITIES</a:t>
            </a:r>
          </a:p>
          <a:p>
            <a:pPr marL="0" indent="0" algn="just">
              <a:buNone/>
            </a:pPr>
            <a:r>
              <a:rPr lang="en-US" sz="2000" dirty="0"/>
              <a:t>The central campus offers a wide range of sporting activities for students. It boasts an Olympic-sized swimming pool and one of the largest sports halls in the region. Students and staff can access various indoor and outdoor sports facilities year-round, including tennis, basketball, and football courts.</a:t>
            </a:r>
            <a:endParaRPr lang="tr-TR" sz="2000" dirty="0"/>
          </a:p>
          <a:p>
            <a:pPr marL="0" indent="0" algn="just">
              <a:buNone/>
            </a:pPr>
            <a:r>
              <a:rPr lang="en-US" sz="2000" dirty="0"/>
              <a:t>Additionally, the nearby </a:t>
            </a:r>
            <a:r>
              <a:rPr lang="en-US" sz="2000" dirty="0" err="1"/>
              <a:t>Davraz</a:t>
            </a:r>
            <a:r>
              <a:rPr lang="en-US" sz="2000" dirty="0"/>
              <a:t> Ski Center, the largest in the area, provides excellent opportunities for skiing. Other sports such as badminton, table tennis, handball, and wrestling are also actively promoted on campus.</a:t>
            </a:r>
          </a:p>
          <a:p>
            <a:pPr marL="0" indent="0" algn="just">
              <a:buNone/>
            </a:pPr>
            <a:endParaRPr lang="en-US" sz="2000" dirty="0"/>
          </a:p>
        </p:txBody>
      </p:sp>
      <p:pic>
        <p:nvPicPr>
          <p:cNvPr id="5" name="İçerik Yer Tutucusu 4">
            <a:extLst>
              <a:ext uri="{FF2B5EF4-FFF2-40B4-BE49-F238E27FC236}">
                <a16:creationId xmlns:a16="http://schemas.microsoft.com/office/drawing/2014/main" id="{0A09B2A5-D6A1-437E-7E36-0DB7AC6669C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2693" y="1296081"/>
            <a:ext cx="5837108" cy="4885191"/>
          </a:xfrm>
          <a:prstGeom prst="rect">
            <a:avLst/>
          </a:prstGeom>
          <a:ln>
            <a:noFill/>
          </a:ln>
          <a:effectLst>
            <a:softEdge rad="112500"/>
          </a:effectLst>
        </p:spPr>
      </p:pic>
    </p:spTree>
    <p:extLst>
      <p:ext uri="{BB962C8B-B14F-4D97-AF65-F5344CB8AC3E}">
        <p14:creationId xmlns:p14="http://schemas.microsoft.com/office/powerpoint/2010/main" val="1642167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4262D7-85F6-684F-947E-C697C7AB3659}"/>
              </a:ext>
            </a:extLst>
          </p:cNvPr>
          <p:cNvSpPr>
            <a:spLocks noGrp="1"/>
          </p:cNvSpPr>
          <p:nvPr>
            <p:ph type="title"/>
          </p:nvPr>
        </p:nvSpPr>
        <p:spPr>
          <a:xfrm>
            <a:off x="839788" y="457200"/>
            <a:ext cx="10512424" cy="1016000"/>
          </a:xfrm>
        </p:spPr>
        <p:txBody>
          <a:bodyPr anchor="t">
            <a:normAutofit fontScale="90000"/>
          </a:bodyPr>
          <a:lstStyle/>
          <a:p>
            <a:r>
              <a:rPr lang="en-US" b="1" dirty="0">
                <a:solidFill>
                  <a:schemeClr val="accent1">
                    <a:lumMod val="50000"/>
                  </a:schemeClr>
                </a:solidFill>
                <a:latin typeface="Arial Rounded MT Bold" panose="020F0704030504030204" pitchFamily="34" charset="0"/>
              </a:rPr>
              <a:t>ACADEMIC UNITS</a:t>
            </a:r>
            <a:br>
              <a:rPr lang="en-US" b="1" dirty="0">
                <a:solidFill>
                  <a:schemeClr val="accent1">
                    <a:lumMod val="50000"/>
                  </a:schemeClr>
                </a:solidFill>
                <a:latin typeface="Arial Rounded MT Bold" panose="020F0704030504030204" pitchFamily="34" charset="0"/>
              </a:rPr>
            </a:br>
            <a:r>
              <a:rPr lang="en-US" b="1" dirty="0">
                <a:solidFill>
                  <a:schemeClr val="accent1">
                    <a:lumMod val="50000"/>
                  </a:schemeClr>
                </a:solidFill>
                <a:latin typeface="Arial Rounded MT Bold" panose="020F0704030504030204" pitchFamily="34" charset="0"/>
              </a:rPr>
              <a:t>- EGIRDIR FACULTY OF FISHERIES</a:t>
            </a:r>
            <a:br>
              <a:rPr lang="en-US" b="1" dirty="0">
                <a:solidFill>
                  <a:schemeClr val="accent1">
                    <a:lumMod val="50000"/>
                  </a:schemeClr>
                </a:solidFill>
                <a:latin typeface="Arial Rounded MT Bold" panose="020F0704030504030204" pitchFamily="34" charset="0"/>
              </a:rPr>
            </a:br>
            <a:br>
              <a:rPr lang="en-US" b="1" dirty="0">
                <a:solidFill>
                  <a:schemeClr val="accent1">
                    <a:lumMod val="50000"/>
                  </a:schemeClr>
                </a:solidFill>
                <a:latin typeface="Arial Rounded MT Bold" panose="020F0704030504030204" pitchFamily="34" charset="0"/>
              </a:rPr>
            </a:br>
            <a:endParaRPr lang="en-US" b="1" dirty="0">
              <a:solidFill>
                <a:schemeClr val="accent1">
                  <a:lumMod val="50000"/>
                </a:schemeClr>
              </a:solidFill>
              <a:latin typeface="Arial Rounded MT Bold" panose="020F0704030504030204" pitchFamily="34" charset="0"/>
            </a:endParaRPr>
          </a:p>
        </p:txBody>
      </p:sp>
      <p:pic>
        <p:nvPicPr>
          <p:cNvPr id="6" name="İçerik Yer Tutucusu 5">
            <a:extLst>
              <a:ext uri="{FF2B5EF4-FFF2-40B4-BE49-F238E27FC236}">
                <a16:creationId xmlns:a16="http://schemas.microsoft.com/office/drawing/2014/main" id="{CED34E36-63EF-774B-B7DE-7270DA8A68A8}"/>
              </a:ext>
            </a:extLst>
          </p:cNvPr>
          <p:cNvPicPr>
            <a:picLocks noGrp="1" noChangeAspect="1"/>
          </p:cNvPicPr>
          <p:nvPr>
            <p:ph idx="1"/>
          </p:nvPr>
        </p:nvPicPr>
        <p:blipFill>
          <a:blip r:embed="rId2"/>
          <a:srcRect l="64489" t="57812" r="3954" b="10107"/>
          <a:stretch/>
        </p:blipFill>
        <p:spPr>
          <a:xfrm>
            <a:off x="6324600" y="1731002"/>
            <a:ext cx="5541335" cy="4669798"/>
          </a:xfrm>
          <a:prstGeom prst="rect">
            <a:avLst/>
          </a:prstGeom>
          <a:ln>
            <a:noFill/>
          </a:ln>
          <a:effectLst>
            <a:softEdge rad="112500"/>
          </a:effectLst>
        </p:spPr>
      </p:pic>
      <p:sp>
        <p:nvSpPr>
          <p:cNvPr id="4" name="Metin Yer Tutucusu 3">
            <a:extLst>
              <a:ext uri="{FF2B5EF4-FFF2-40B4-BE49-F238E27FC236}">
                <a16:creationId xmlns:a16="http://schemas.microsoft.com/office/drawing/2014/main" id="{03982351-376C-2ED3-525D-284AC4722585}"/>
              </a:ext>
            </a:extLst>
          </p:cNvPr>
          <p:cNvSpPr>
            <a:spLocks noGrp="1"/>
          </p:cNvSpPr>
          <p:nvPr>
            <p:ph type="body" sz="half" idx="2"/>
          </p:nvPr>
        </p:nvSpPr>
        <p:spPr>
          <a:xfrm>
            <a:off x="839787" y="1731001"/>
            <a:ext cx="5220586" cy="4416301"/>
          </a:xfrm>
        </p:spPr>
        <p:txBody>
          <a:bodyPr>
            <a:noAutofit/>
          </a:bodyPr>
          <a:lstStyle/>
          <a:p>
            <a:pPr algn="just">
              <a:lnSpc>
                <a:spcPct val="100000"/>
              </a:lnSpc>
            </a:pPr>
            <a:r>
              <a:rPr lang="en-US" sz="2000" dirty="0">
                <a:latin typeface="+mj-lt"/>
              </a:rPr>
              <a:t>In 1982, the Faculty of Fisheries was established as an extension of Akdeniz University. In 1992, it became part of </a:t>
            </a:r>
            <a:r>
              <a:rPr lang="en-US" sz="2000" dirty="0" err="1">
                <a:latin typeface="+mj-lt"/>
              </a:rPr>
              <a:t>Süleyman</a:t>
            </a:r>
            <a:r>
              <a:rPr lang="en-US" sz="2000" dirty="0">
                <a:latin typeface="+mj-lt"/>
              </a:rPr>
              <a:t> </a:t>
            </a:r>
            <a:r>
              <a:rPr lang="en-US" sz="2000" dirty="0" err="1">
                <a:latin typeface="+mj-lt"/>
              </a:rPr>
              <a:t>Demirel</a:t>
            </a:r>
            <a:r>
              <a:rPr lang="en-US" sz="2000" dirty="0">
                <a:latin typeface="+mj-lt"/>
              </a:rPr>
              <a:t> University, officially transitioning into a faculty. Initially based in </a:t>
            </a:r>
            <a:r>
              <a:rPr lang="en-US" sz="2000" dirty="0" err="1">
                <a:latin typeface="+mj-lt"/>
              </a:rPr>
              <a:t>Eğirdir</a:t>
            </a:r>
            <a:r>
              <a:rPr lang="en-US" sz="2000" dirty="0">
                <a:latin typeface="+mj-lt"/>
              </a:rPr>
              <a:t>, the faculty later relocated to the core campus in </a:t>
            </a:r>
            <a:r>
              <a:rPr lang="en-US" sz="2000" dirty="0" err="1">
                <a:latin typeface="+mj-lt"/>
              </a:rPr>
              <a:t>Isparta</a:t>
            </a:r>
            <a:r>
              <a:rPr lang="en-US" sz="2000" dirty="0">
                <a:latin typeface="+mj-lt"/>
              </a:rPr>
              <a:t>, where it continues its </a:t>
            </a:r>
            <a:r>
              <a:rPr lang="en-US" sz="2000" dirty="0" err="1">
                <a:latin typeface="+mj-lt"/>
              </a:rPr>
              <a:t>operations.Since</a:t>
            </a:r>
            <a:r>
              <a:rPr lang="en-US" sz="2000" dirty="0">
                <a:latin typeface="+mj-lt"/>
              </a:rPr>
              <a:t> 1985, the faculty has offered a bachelor's degree program in Fisheries Engineering, as well as postgraduate programs (MSc and PhD). The faculty aims to cultivate innovative, productive, and analytical fisheries engineers who embrace lifelong learning and contribute to solving challenges in the aquaculture industry.</a:t>
            </a:r>
          </a:p>
        </p:txBody>
      </p:sp>
    </p:spTree>
    <p:extLst>
      <p:ext uri="{BB962C8B-B14F-4D97-AF65-F5344CB8AC3E}">
        <p14:creationId xmlns:p14="http://schemas.microsoft.com/office/powerpoint/2010/main" val="3480081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DE1031-2420-9646-B88D-AB034D1B1E40}"/>
              </a:ext>
            </a:extLst>
          </p:cNvPr>
          <p:cNvSpPr>
            <a:spLocks noGrp="1"/>
          </p:cNvSpPr>
          <p:nvPr>
            <p:ph type="title"/>
          </p:nvPr>
        </p:nvSpPr>
        <p:spPr>
          <a:xfrm>
            <a:off x="839788" y="457200"/>
            <a:ext cx="10512424" cy="736600"/>
          </a:xfrm>
        </p:spPr>
        <p:txBody>
          <a:bodyPr>
            <a:normAutofit/>
          </a:bodyPr>
          <a:lstStyle/>
          <a:p>
            <a:r>
              <a:rPr lang="en-US" sz="2800" b="1" dirty="0">
                <a:solidFill>
                  <a:schemeClr val="accent1">
                    <a:lumMod val="50000"/>
                  </a:schemeClr>
                </a:solidFill>
                <a:latin typeface="Arial Rounded MT Bold" panose="020F0704030504030204" pitchFamily="34" charset="0"/>
              </a:rPr>
              <a:t>BUYUKKUTLU FACULTY OF APPLIED SCIENCES</a:t>
            </a:r>
          </a:p>
        </p:txBody>
      </p:sp>
      <p:sp>
        <p:nvSpPr>
          <p:cNvPr id="4" name="Metin Yer Tutucusu 3">
            <a:extLst>
              <a:ext uri="{FF2B5EF4-FFF2-40B4-BE49-F238E27FC236}">
                <a16:creationId xmlns:a16="http://schemas.microsoft.com/office/drawing/2014/main" id="{2B6D081A-5DDD-68FC-7C0F-5D17C4F6528F}"/>
              </a:ext>
            </a:extLst>
          </p:cNvPr>
          <p:cNvSpPr>
            <a:spLocks noGrp="1"/>
          </p:cNvSpPr>
          <p:nvPr>
            <p:ph type="body" sz="half" idx="2"/>
          </p:nvPr>
        </p:nvSpPr>
        <p:spPr/>
        <p:txBody>
          <a:bodyPr>
            <a:normAutofit fontScale="77500" lnSpcReduction="20000"/>
          </a:bodyPr>
          <a:lstStyle/>
          <a:p>
            <a:r>
              <a:rPr lang="en-US" sz="2400" b="1" dirty="0">
                <a:latin typeface="+mj-lt"/>
              </a:rPr>
              <a:t>DEPARTMENTS</a:t>
            </a:r>
          </a:p>
          <a:p>
            <a:pPr>
              <a:buFont typeface="Arial" panose="020B0604020202020204" pitchFamily="34" charset="0"/>
              <a:buChar char="•"/>
            </a:pPr>
            <a:r>
              <a:rPr lang="en-US" sz="2400" b="1" dirty="0">
                <a:latin typeface="+mj-lt"/>
              </a:rPr>
              <a:t>International Trade and Business</a:t>
            </a:r>
          </a:p>
          <a:p>
            <a:pPr>
              <a:buFont typeface="Arial" panose="020B0604020202020204" pitchFamily="34" charset="0"/>
              <a:buChar char="•"/>
            </a:pPr>
            <a:r>
              <a:rPr lang="en-US" sz="2400" b="1" dirty="0">
                <a:latin typeface="+mj-lt"/>
              </a:rPr>
              <a:t>Banking and Insurance</a:t>
            </a:r>
          </a:p>
          <a:p>
            <a:pPr>
              <a:buFont typeface="Arial" panose="020B0604020202020204" pitchFamily="34" charset="0"/>
              <a:buChar char="•"/>
            </a:pPr>
            <a:r>
              <a:rPr lang="en-US" sz="2400" b="1" dirty="0">
                <a:latin typeface="+mj-lt"/>
              </a:rPr>
              <a:t>Accounting and Finance Management</a:t>
            </a:r>
          </a:p>
          <a:p>
            <a:r>
              <a:rPr lang="en-US" sz="2400" dirty="0">
                <a:latin typeface="+mj-lt"/>
              </a:rPr>
              <a:t>The faculty was originally established in 2010 as the </a:t>
            </a:r>
            <a:r>
              <a:rPr lang="en-US" sz="2400" b="1" dirty="0">
                <a:latin typeface="+mj-lt"/>
              </a:rPr>
              <a:t>School of </a:t>
            </a:r>
            <a:r>
              <a:rPr lang="en-US" sz="2400" b="1" dirty="0" err="1">
                <a:latin typeface="+mj-lt"/>
              </a:rPr>
              <a:t>Yalvaç</a:t>
            </a:r>
            <a:r>
              <a:rPr lang="en-US" sz="2400" b="1" dirty="0">
                <a:latin typeface="+mj-lt"/>
              </a:rPr>
              <a:t> </a:t>
            </a:r>
            <a:r>
              <a:rPr lang="en-US" sz="2400" b="1" dirty="0" err="1">
                <a:latin typeface="+mj-lt"/>
              </a:rPr>
              <a:t>Büyükkutlu</a:t>
            </a:r>
            <a:r>
              <a:rPr lang="en-US" sz="2400" b="1" dirty="0">
                <a:latin typeface="+mj-lt"/>
              </a:rPr>
              <a:t> Applied Sciences</a:t>
            </a:r>
            <a:r>
              <a:rPr lang="en-US" sz="2400" dirty="0">
                <a:latin typeface="+mj-lt"/>
              </a:rPr>
              <a:t> and was renamed the </a:t>
            </a:r>
            <a:r>
              <a:rPr lang="en-US" sz="2400" b="1" dirty="0" err="1">
                <a:latin typeface="+mj-lt"/>
              </a:rPr>
              <a:t>Büyükkutlu</a:t>
            </a:r>
            <a:r>
              <a:rPr lang="en-US" sz="2400" b="1" dirty="0">
                <a:latin typeface="+mj-lt"/>
              </a:rPr>
              <a:t> Faculty of Applied Sciences</a:t>
            </a:r>
            <a:r>
              <a:rPr lang="en-US" sz="2400" dirty="0">
                <a:latin typeface="+mj-lt"/>
              </a:rPr>
              <a:t> on June 29, 2020.</a:t>
            </a:r>
          </a:p>
          <a:p>
            <a:r>
              <a:rPr lang="en-US" sz="2400" dirty="0">
                <a:latin typeface="+mj-lt"/>
              </a:rPr>
              <a:t>With a strong academic foundation and a focus on social sciences, the faculty provides undergraduate education to over 800 students.</a:t>
            </a:r>
          </a:p>
          <a:p>
            <a:endParaRPr lang="en-US" dirty="0">
              <a:latin typeface="+mj-lt"/>
            </a:endParaRPr>
          </a:p>
        </p:txBody>
      </p:sp>
      <p:pic>
        <p:nvPicPr>
          <p:cNvPr id="5" name="İçerik Yer Tutucusu 4">
            <a:extLst>
              <a:ext uri="{FF2B5EF4-FFF2-40B4-BE49-F238E27FC236}">
                <a16:creationId xmlns:a16="http://schemas.microsoft.com/office/drawing/2014/main" id="{3F3A8CD3-3518-9C33-B4BC-0E7AC9B67E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28771" y="1787525"/>
            <a:ext cx="5523441" cy="4351338"/>
          </a:xfrm>
          <a:prstGeom prst="rect">
            <a:avLst/>
          </a:prstGeom>
          <a:ln>
            <a:noFill/>
          </a:ln>
          <a:effectLst>
            <a:softEdge rad="112500"/>
          </a:effectLst>
        </p:spPr>
      </p:pic>
    </p:spTree>
    <p:extLst>
      <p:ext uri="{BB962C8B-B14F-4D97-AF65-F5344CB8AC3E}">
        <p14:creationId xmlns:p14="http://schemas.microsoft.com/office/powerpoint/2010/main" val="1249900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20982B5D-7574-E16B-E69A-0EB513604721}"/>
              </a:ext>
            </a:extLst>
          </p:cNvPr>
          <p:cNvSpPr>
            <a:spLocks noGrp="1"/>
          </p:cNvSpPr>
          <p:nvPr>
            <p:ph type="title"/>
          </p:nvPr>
        </p:nvSpPr>
        <p:spPr>
          <a:xfrm>
            <a:off x="666169" y="22226"/>
            <a:ext cx="10515600" cy="752475"/>
          </a:xfrm>
        </p:spPr>
        <p:txBody>
          <a:bodyPr>
            <a:normAutofit/>
          </a:bodyPr>
          <a:lstStyle/>
          <a:p>
            <a:r>
              <a:rPr lang="en-US" sz="2800" b="1" dirty="0">
                <a:solidFill>
                  <a:schemeClr val="accent1">
                    <a:lumMod val="50000"/>
                  </a:schemeClr>
                </a:solidFill>
                <a:latin typeface="Arial Rounded MT Bold" panose="020F0704030504030204" pitchFamily="34" charset="0"/>
              </a:rPr>
              <a:t>FACULTY OF AGRICULTURE</a:t>
            </a:r>
          </a:p>
        </p:txBody>
      </p:sp>
      <p:pic>
        <p:nvPicPr>
          <p:cNvPr id="9" name="İçerik Yer Tutucusu 8">
            <a:extLst>
              <a:ext uri="{FF2B5EF4-FFF2-40B4-BE49-F238E27FC236}">
                <a16:creationId xmlns:a16="http://schemas.microsoft.com/office/drawing/2014/main" id="{EF75C1F9-9308-F78D-010B-9B04A37D7039}"/>
              </a:ext>
            </a:extLst>
          </p:cNvPr>
          <p:cNvPicPr>
            <a:picLocks noGrp="1" noChangeAspect="1"/>
          </p:cNvPicPr>
          <p:nvPr>
            <p:ph sz="half" idx="1"/>
          </p:nvPr>
        </p:nvPicPr>
        <p:blipFill>
          <a:blip r:embed="rId3"/>
          <a:stretch>
            <a:fillRect/>
          </a:stretch>
        </p:blipFill>
        <p:spPr>
          <a:xfrm>
            <a:off x="508000" y="1016001"/>
            <a:ext cx="5167737" cy="3276600"/>
          </a:xfrm>
          <a:prstGeom prst="rect">
            <a:avLst/>
          </a:prstGeom>
          <a:ln>
            <a:noFill/>
          </a:ln>
          <a:effectLst>
            <a:softEdge rad="112500"/>
          </a:effectLst>
        </p:spPr>
      </p:pic>
      <p:sp>
        <p:nvSpPr>
          <p:cNvPr id="7" name="İçerik Yer Tutucusu 6">
            <a:extLst>
              <a:ext uri="{FF2B5EF4-FFF2-40B4-BE49-F238E27FC236}">
                <a16:creationId xmlns:a16="http://schemas.microsoft.com/office/drawing/2014/main" id="{83A0920F-8043-0006-1B83-4F228D8899D9}"/>
              </a:ext>
            </a:extLst>
          </p:cNvPr>
          <p:cNvSpPr>
            <a:spLocks noGrp="1"/>
          </p:cNvSpPr>
          <p:nvPr>
            <p:ph sz="half" idx="2"/>
          </p:nvPr>
        </p:nvSpPr>
        <p:spPr>
          <a:xfrm>
            <a:off x="6172200" y="774701"/>
            <a:ext cx="6019800" cy="1930399"/>
          </a:xfrm>
        </p:spPr>
        <p:txBody>
          <a:bodyPr>
            <a:normAutofit fontScale="25000" lnSpcReduction="20000"/>
          </a:bodyPr>
          <a:lstStyle/>
          <a:p>
            <a:pPr marL="0" indent="0" algn="just">
              <a:buNone/>
            </a:pPr>
            <a:r>
              <a:rPr lang="en-US" sz="8000" b="1" dirty="0">
                <a:latin typeface="+mj-lt"/>
              </a:rPr>
              <a:t>Departments: </a:t>
            </a:r>
          </a:p>
          <a:p>
            <a:pPr algn="just"/>
            <a:r>
              <a:rPr lang="en-US" sz="8000" b="1" dirty="0">
                <a:latin typeface="+mj-lt"/>
              </a:rPr>
              <a:t>Horticultural Crops </a:t>
            </a:r>
            <a:endParaRPr lang="tr-TR" sz="8000" b="1" dirty="0">
              <a:latin typeface="+mj-lt"/>
            </a:endParaRPr>
          </a:p>
          <a:p>
            <a:pPr algn="just"/>
            <a:r>
              <a:rPr lang="en-US" sz="8000" b="1" dirty="0">
                <a:latin typeface="+mj-lt"/>
              </a:rPr>
              <a:t>Plant Protection </a:t>
            </a:r>
            <a:endParaRPr lang="tr-TR" sz="8000" b="1" dirty="0">
              <a:latin typeface="+mj-lt"/>
            </a:endParaRPr>
          </a:p>
          <a:p>
            <a:pPr algn="just"/>
            <a:r>
              <a:rPr lang="en-US" sz="8000" b="1" dirty="0">
                <a:latin typeface="+mj-lt"/>
              </a:rPr>
              <a:t>Field Crops </a:t>
            </a:r>
            <a:endParaRPr lang="tr-TR" sz="8000" b="1" dirty="0">
              <a:latin typeface="+mj-lt"/>
            </a:endParaRPr>
          </a:p>
          <a:p>
            <a:pPr algn="just"/>
            <a:r>
              <a:rPr lang="en-US" sz="8000" b="1" dirty="0">
                <a:latin typeface="+mj-lt"/>
              </a:rPr>
              <a:t>Soil Science and Plant Nutrition </a:t>
            </a:r>
            <a:endParaRPr lang="tr-TR" sz="8000" b="1" dirty="0">
              <a:latin typeface="+mj-lt"/>
            </a:endParaRPr>
          </a:p>
          <a:p>
            <a:pPr algn="just"/>
            <a:r>
              <a:rPr lang="en-US" sz="8000" b="1" dirty="0">
                <a:latin typeface="+mj-lt"/>
              </a:rPr>
              <a:t>Animal Science </a:t>
            </a:r>
            <a:endParaRPr lang="tr-TR" sz="8000" b="1" dirty="0">
              <a:latin typeface="+mj-lt"/>
            </a:endParaRPr>
          </a:p>
          <a:p>
            <a:pPr algn="just"/>
            <a:r>
              <a:rPr lang="en-US" sz="8000" b="1" dirty="0">
                <a:latin typeface="+mj-lt"/>
              </a:rPr>
              <a:t>Agricultural Economics </a:t>
            </a:r>
            <a:endParaRPr lang="tr-TR" sz="8000" b="1" dirty="0">
              <a:latin typeface="+mj-lt"/>
            </a:endParaRPr>
          </a:p>
          <a:p>
            <a:pPr algn="just"/>
            <a:r>
              <a:rPr lang="en-US" sz="8000" b="1" dirty="0">
                <a:latin typeface="+mj-lt"/>
              </a:rPr>
              <a:t>Agricultural Machinery and Technologies </a:t>
            </a:r>
            <a:endParaRPr lang="tr-TR" sz="8000" b="1" dirty="0">
              <a:latin typeface="+mj-lt"/>
            </a:endParaRPr>
          </a:p>
          <a:p>
            <a:pPr algn="just"/>
            <a:r>
              <a:rPr lang="en-US" sz="8000" b="1" dirty="0">
                <a:latin typeface="+mj-lt"/>
              </a:rPr>
              <a:t>Agricultural Biotechnology</a:t>
            </a:r>
            <a:endParaRPr lang="tr-TR" sz="8000" b="1" dirty="0">
              <a:latin typeface="+mj-lt"/>
            </a:endParaRPr>
          </a:p>
          <a:p>
            <a:pPr algn="just"/>
            <a:r>
              <a:rPr lang="en-US" sz="8000" b="1" dirty="0">
                <a:latin typeface="+mj-lt"/>
              </a:rPr>
              <a:t> Agricultural Structures and Irrigation</a:t>
            </a:r>
          </a:p>
          <a:p>
            <a:pPr algn="just"/>
            <a:endParaRPr lang="en-US" sz="8000" dirty="0">
              <a:latin typeface="+mj-lt"/>
            </a:endParaRPr>
          </a:p>
          <a:p>
            <a:pPr marL="0" indent="0">
              <a:buNone/>
            </a:pPr>
            <a:endParaRPr lang="en-US" dirty="0">
              <a:latin typeface="+mj-lt"/>
            </a:endParaRPr>
          </a:p>
        </p:txBody>
      </p:sp>
      <p:sp>
        <p:nvSpPr>
          <p:cNvPr id="10" name="Metin kutusu 9">
            <a:extLst>
              <a:ext uri="{FF2B5EF4-FFF2-40B4-BE49-F238E27FC236}">
                <a16:creationId xmlns:a16="http://schemas.microsoft.com/office/drawing/2014/main" id="{93D990B4-F2AD-CA03-53AB-0573142AC967}"/>
              </a:ext>
            </a:extLst>
          </p:cNvPr>
          <p:cNvSpPr txBox="1"/>
          <p:nvPr/>
        </p:nvSpPr>
        <p:spPr>
          <a:xfrm>
            <a:off x="447384" y="4230485"/>
            <a:ext cx="11297231" cy="2431435"/>
          </a:xfrm>
          <a:prstGeom prst="rect">
            <a:avLst/>
          </a:prstGeom>
          <a:noFill/>
        </p:spPr>
        <p:txBody>
          <a:bodyPr wrap="square" rtlCol="0">
            <a:spAutoFit/>
          </a:bodyPr>
          <a:lstStyle/>
          <a:p>
            <a:pPr algn="just"/>
            <a:r>
              <a:rPr lang="en-US" sz="1900" dirty="0">
                <a:latin typeface="+mj-lt"/>
              </a:rPr>
              <a:t>Established in 1992, the Faculty of Agricultural Sciences and Technologies prepares highly qualified agricultural engineers to meet the needs of both the public and private sectors. With nine departments and state-of-the-art research and development facilities, the faculty is a hub for agricultural innovation and </a:t>
            </a:r>
            <a:r>
              <a:rPr lang="en-US" sz="1900" dirty="0" err="1">
                <a:latin typeface="+mj-lt"/>
              </a:rPr>
              <a:t>education.Isparta</a:t>
            </a:r>
            <a:r>
              <a:rPr lang="en-US" sz="1900" dirty="0">
                <a:latin typeface="+mj-lt"/>
              </a:rPr>
              <a:t> and its surrounding areas are among the largest agricultural centers in Turkey, offering exceptional opportunities for those interested in fruit and vegetable farming. The faculty features 57 laboratories on the central campus and a 1,000-acre Research and Application Farm, providing students with hands-on training and extensive research </a:t>
            </a:r>
            <a:r>
              <a:rPr lang="en-US" sz="1900" dirty="0" err="1">
                <a:latin typeface="+mj-lt"/>
              </a:rPr>
              <a:t>opportunities.Graduates</a:t>
            </a:r>
            <a:r>
              <a:rPr lang="en-US" sz="1900" dirty="0">
                <a:latin typeface="+mj-lt"/>
              </a:rPr>
              <a:t> are well-equipped to pursue careers in marketing, production, and research within Antalya, the Lakes Region, and other parts of the country.</a:t>
            </a:r>
          </a:p>
        </p:txBody>
      </p:sp>
    </p:spTree>
    <p:extLst>
      <p:ext uri="{BB962C8B-B14F-4D97-AF65-F5344CB8AC3E}">
        <p14:creationId xmlns:p14="http://schemas.microsoft.com/office/powerpoint/2010/main" val="3352616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5" name="Başlık 4">
            <a:extLst>
              <a:ext uri="{FF2B5EF4-FFF2-40B4-BE49-F238E27FC236}">
                <a16:creationId xmlns:a16="http://schemas.microsoft.com/office/drawing/2014/main" id="{7A635ACF-C913-ABA2-A85E-F3BE93005047}"/>
              </a:ext>
            </a:extLst>
          </p:cNvPr>
          <p:cNvSpPr>
            <a:spLocks noGrp="1"/>
          </p:cNvSpPr>
          <p:nvPr>
            <p:ph type="title"/>
          </p:nvPr>
        </p:nvSpPr>
        <p:spPr>
          <a:xfrm>
            <a:off x="563342" y="136099"/>
            <a:ext cx="5123690" cy="589722"/>
          </a:xfrm>
        </p:spPr>
        <p:txBody>
          <a:bodyPr>
            <a:normAutofit/>
          </a:bodyPr>
          <a:lstStyle/>
          <a:p>
            <a:r>
              <a:rPr lang="en-US" sz="2800" b="1" dirty="0">
                <a:solidFill>
                  <a:schemeClr val="accent1">
                    <a:lumMod val="50000"/>
                  </a:schemeClr>
                </a:solidFill>
                <a:latin typeface="Arial Rounded MT Bold" panose="020F0704030504030204" pitchFamily="34" charset="0"/>
              </a:rPr>
              <a:t>FACULTY OF TECHNOLOGY</a:t>
            </a:r>
          </a:p>
        </p:txBody>
      </p:sp>
      <p:pic>
        <p:nvPicPr>
          <p:cNvPr id="9" name="Resim Yer Tutucusu 8">
            <a:extLst>
              <a:ext uri="{FF2B5EF4-FFF2-40B4-BE49-F238E27FC236}">
                <a16:creationId xmlns:a16="http://schemas.microsoft.com/office/drawing/2014/main" id="{B514752E-F0C0-DFF1-D81C-E68187758512}"/>
              </a:ext>
            </a:extLst>
          </p:cNvPr>
          <p:cNvPicPr>
            <a:picLocks noGrp="1" noChangeAspect="1"/>
          </p:cNvPicPr>
          <p:nvPr>
            <p:ph type="pic" idx="1"/>
          </p:nvPr>
        </p:nvPicPr>
        <p:blipFill>
          <a:blip r:embed="rId3"/>
          <a:srcRect l="61761" t="29626" r="7818" b="39104"/>
          <a:stretch/>
        </p:blipFill>
        <p:spPr>
          <a:xfrm>
            <a:off x="358407" y="1046921"/>
            <a:ext cx="5328626" cy="3873857"/>
          </a:xfrm>
        </p:spPr>
      </p:pic>
      <p:sp>
        <p:nvSpPr>
          <p:cNvPr id="7" name="Metin Yer Tutucusu 6">
            <a:extLst>
              <a:ext uri="{FF2B5EF4-FFF2-40B4-BE49-F238E27FC236}">
                <a16:creationId xmlns:a16="http://schemas.microsoft.com/office/drawing/2014/main" id="{30B482AA-2326-C0FA-B4E8-705AB2FED89A}"/>
              </a:ext>
            </a:extLst>
          </p:cNvPr>
          <p:cNvSpPr>
            <a:spLocks noGrp="1"/>
          </p:cNvSpPr>
          <p:nvPr>
            <p:ph type="body" sz="half" idx="2"/>
          </p:nvPr>
        </p:nvSpPr>
        <p:spPr>
          <a:xfrm>
            <a:off x="6096000" y="725821"/>
            <a:ext cx="5737594" cy="4420337"/>
          </a:xfrm>
        </p:spPr>
        <p:txBody>
          <a:bodyPr>
            <a:normAutofit/>
          </a:bodyPr>
          <a:lstStyle/>
          <a:p>
            <a:pPr algn="just">
              <a:lnSpc>
                <a:spcPct val="100000"/>
              </a:lnSpc>
            </a:pPr>
            <a:r>
              <a:rPr lang="en-US" b="1" dirty="0">
                <a:latin typeface="+mj-lt"/>
              </a:rPr>
              <a:t>Departments: </a:t>
            </a:r>
            <a:endParaRPr lang="tr-TR" b="1" dirty="0">
              <a:latin typeface="+mj-lt"/>
            </a:endParaRPr>
          </a:p>
          <a:p>
            <a:pPr algn="just">
              <a:lnSpc>
                <a:spcPct val="100000"/>
              </a:lnSpc>
            </a:pPr>
            <a:r>
              <a:rPr lang="en-US" b="1" dirty="0">
                <a:latin typeface="+mj-lt"/>
              </a:rPr>
              <a:t>•Electrical and Electronic Engineering</a:t>
            </a:r>
            <a:endParaRPr lang="tr-TR" b="1" dirty="0">
              <a:latin typeface="+mj-lt"/>
            </a:endParaRPr>
          </a:p>
          <a:p>
            <a:pPr algn="just">
              <a:lnSpc>
                <a:spcPct val="100000"/>
              </a:lnSpc>
            </a:pPr>
            <a:r>
              <a:rPr lang="en-US" b="1" dirty="0">
                <a:latin typeface="+mj-lt"/>
              </a:rPr>
              <a:t>•Mechanical Engineering </a:t>
            </a:r>
            <a:endParaRPr lang="tr-TR" b="1" dirty="0">
              <a:latin typeface="+mj-lt"/>
            </a:endParaRPr>
          </a:p>
          <a:p>
            <a:pPr algn="just">
              <a:lnSpc>
                <a:spcPct val="100000"/>
              </a:lnSpc>
            </a:pPr>
            <a:r>
              <a:rPr lang="en-US" b="1" dirty="0">
                <a:latin typeface="+mj-lt"/>
              </a:rPr>
              <a:t>•Civil Engineering </a:t>
            </a:r>
            <a:endParaRPr lang="tr-TR" b="1" dirty="0">
              <a:latin typeface="+mj-lt"/>
            </a:endParaRPr>
          </a:p>
          <a:p>
            <a:pPr algn="just">
              <a:lnSpc>
                <a:spcPct val="100000"/>
              </a:lnSpc>
            </a:pPr>
            <a:r>
              <a:rPr lang="en-US" b="1" dirty="0">
                <a:latin typeface="+mj-lt"/>
              </a:rPr>
              <a:t>•Mechatronics Engineering </a:t>
            </a:r>
            <a:endParaRPr lang="tr-TR" b="1" dirty="0">
              <a:latin typeface="+mj-lt"/>
            </a:endParaRPr>
          </a:p>
          <a:p>
            <a:pPr algn="just">
              <a:lnSpc>
                <a:spcPct val="100000"/>
              </a:lnSpc>
            </a:pPr>
            <a:r>
              <a:rPr lang="en-US" b="1" dirty="0">
                <a:latin typeface="+mj-lt"/>
              </a:rPr>
              <a:t>•Biomedical Engineering </a:t>
            </a:r>
            <a:endParaRPr lang="tr-TR" b="1" dirty="0">
              <a:latin typeface="+mj-lt"/>
            </a:endParaRPr>
          </a:p>
          <a:p>
            <a:pPr algn="just">
              <a:lnSpc>
                <a:spcPct val="100000"/>
              </a:lnSpc>
            </a:pPr>
            <a:r>
              <a:rPr lang="en-US" b="1" dirty="0">
                <a:latin typeface="+mj-lt"/>
              </a:rPr>
              <a:t>•Computer Engineering</a:t>
            </a:r>
          </a:p>
          <a:p>
            <a:pPr algn="just">
              <a:lnSpc>
                <a:spcPct val="100000"/>
              </a:lnSpc>
            </a:pPr>
            <a:r>
              <a:rPr lang="en-US" dirty="0">
                <a:latin typeface="+mj-lt"/>
              </a:rPr>
              <a:t>The </a:t>
            </a:r>
            <a:r>
              <a:rPr lang="en-US" b="1" dirty="0">
                <a:latin typeface="+mj-lt"/>
              </a:rPr>
              <a:t>Faculty of Technology</a:t>
            </a:r>
            <a:r>
              <a:rPr lang="en-US" dirty="0">
                <a:latin typeface="+mj-lt"/>
              </a:rPr>
              <a:t>, established in 2009, focuses on enhancing engineering vocational and technical education. What sets the faculty apart is its emphasis on producing engineers with advanced practical skills through industry-focused training and a practice-oriented education system. This approach equips graduates with the expertise needed to excel in real-world engineering environments.</a:t>
            </a:r>
            <a:endParaRPr lang="tr-TR" dirty="0">
              <a:latin typeface="+mj-lt"/>
            </a:endParaRPr>
          </a:p>
        </p:txBody>
      </p:sp>
      <p:sp>
        <p:nvSpPr>
          <p:cNvPr id="2" name="Metin kutusu 1">
            <a:extLst>
              <a:ext uri="{FF2B5EF4-FFF2-40B4-BE49-F238E27FC236}">
                <a16:creationId xmlns:a16="http://schemas.microsoft.com/office/drawing/2014/main" id="{7A050D74-2B9D-1207-8F59-7E79C72F7FBF}"/>
              </a:ext>
            </a:extLst>
          </p:cNvPr>
          <p:cNvSpPr txBox="1"/>
          <p:nvPr/>
        </p:nvSpPr>
        <p:spPr>
          <a:xfrm>
            <a:off x="358406" y="5146158"/>
            <a:ext cx="11167287" cy="1477328"/>
          </a:xfrm>
          <a:prstGeom prst="rect">
            <a:avLst/>
          </a:prstGeom>
          <a:noFill/>
        </p:spPr>
        <p:txBody>
          <a:bodyPr wrap="square" rtlCol="0">
            <a:spAutoFit/>
          </a:bodyPr>
          <a:lstStyle/>
          <a:p>
            <a:pPr algn="just"/>
            <a:r>
              <a:rPr lang="en-US" dirty="0">
                <a:latin typeface="+mj-lt"/>
              </a:rPr>
              <a:t>At the Faculty of Technology, the focus is on producing engineers who are in demand by employers, rather than engineers who need to search for </a:t>
            </a:r>
            <a:r>
              <a:rPr lang="en-US" dirty="0" err="1">
                <a:latin typeface="+mj-lt"/>
              </a:rPr>
              <a:t>jobs.Students</a:t>
            </a:r>
            <a:r>
              <a:rPr lang="en-US" dirty="0">
                <a:latin typeface="+mj-lt"/>
              </a:rPr>
              <a:t> complete one semester of hands-on practical work at workplaces aligned with their department, ensuring they graduate with up-to-date practical knowledge and skills. Over the course of eight semesters, this integrated approach enables students to gain real-world experience. By working with leading companies in their industries, students are better prepared to seamlessly transition into business life after graduation.</a:t>
            </a:r>
            <a:endParaRPr lang="en-US" spc="-300" dirty="0">
              <a:latin typeface="+mj-lt"/>
            </a:endParaRPr>
          </a:p>
        </p:txBody>
      </p:sp>
    </p:spTree>
    <p:extLst>
      <p:ext uri="{BB962C8B-B14F-4D97-AF65-F5344CB8AC3E}">
        <p14:creationId xmlns:p14="http://schemas.microsoft.com/office/powerpoint/2010/main" val="2043635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4274369-2AA0-D2B7-D087-4DECEE52B80E}"/>
              </a:ext>
            </a:extLst>
          </p:cNvPr>
          <p:cNvSpPr>
            <a:spLocks noGrp="1"/>
          </p:cNvSpPr>
          <p:nvPr>
            <p:ph type="title"/>
          </p:nvPr>
        </p:nvSpPr>
        <p:spPr>
          <a:xfrm>
            <a:off x="839788" y="457200"/>
            <a:ext cx="5624807" cy="531812"/>
          </a:xfrm>
        </p:spPr>
        <p:txBody>
          <a:bodyPr>
            <a:normAutofit/>
          </a:bodyPr>
          <a:lstStyle/>
          <a:p>
            <a:r>
              <a:rPr lang="en-US" sz="2800" dirty="0">
                <a:solidFill>
                  <a:srgbClr val="26447B"/>
                </a:solidFill>
                <a:latin typeface="Arial Rounded MT Bold" panose="020F0704030504030204" pitchFamily="34" charset="0"/>
              </a:rPr>
              <a:t>FACULTY OF TOURISM</a:t>
            </a:r>
          </a:p>
        </p:txBody>
      </p:sp>
      <p:sp>
        <p:nvSpPr>
          <p:cNvPr id="4" name="Metin Yer Tutucusu 3">
            <a:extLst>
              <a:ext uri="{FF2B5EF4-FFF2-40B4-BE49-F238E27FC236}">
                <a16:creationId xmlns:a16="http://schemas.microsoft.com/office/drawing/2014/main" id="{796343E0-F2AD-4412-2590-FE2CB660470B}"/>
              </a:ext>
            </a:extLst>
          </p:cNvPr>
          <p:cNvSpPr>
            <a:spLocks noGrp="1"/>
          </p:cNvSpPr>
          <p:nvPr>
            <p:ph type="body" sz="half" idx="2"/>
          </p:nvPr>
        </p:nvSpPr>
        <p:spPr>
          <a:xfrm>
            <a:off x="839787" y="1233377"/>
            <a:ext cx="5624807" cy="5167423"/>
          </a:xfrm>
        </p:spPr>
        <p:txBody>
          <a:bodyPr>
            <a:noAutofit/>
          </a:bodyPr>
          <a:lstStyle/>
          <a:p>
            <a:pPr algn="just"/>
            <a:r>
              <a:rPr lang="en-US" sz="1800" b="1" dirty="0">
                <a:latin typeface="+mj-lt"/>
              </a:rPr>
              <a:t>Departments: </a:t>
            </a:r>
            <a:endParaRPr lang="tr-TR" sz="1800" b="1" dirty="0">
              <a:latin typeface="+mj-lt"/>
            </a:endParaRPr>
          </a:p>
          <a:p>
            <a:pPr algn="just"/>
            <a:r>
              <a:rPr lang="en-US" sz="1800" b="1" dirty="0">
                <a:latin typeface="+mj-lt"/>
              </a:rPr>
              <a:t>• Tourism Management </a:t>
            </a:r>
            <a:endParaRPr lang="tr-TR" sz="1800" b="1" dirty="0">
              <a:latin typeface="+mj-lt"/>
            </a:endParaRPr>
          </a:p>
          <a:p>
            <a:pPr algn="just"/>
            <a:r>
              <a:rPr lang="en-US" sz="1800" b="1" dirty="0">
                <a:latin typeface="+mj-lt"/>
              </a:rPr>
              <a:t>• Tourism Guidance </a:t>
            </a:r>
            <a:endParaRPr lang="tr-TR" sz="1800" b="1" dirty="0">
              <a:latin typeface="+mj-lt"/>
            </a:endParaRPr>
          </a:p>
          <a:p>
            <a:pPr algn="just"/>
            <a:r>
              <a:rPr lang="en-US" sz="1800" b="1" dirty="0">
                <a:latin typeface="+mj-lt"/>
              </a:rPr>
              <a:t>• Gastronomy and Culinary Arts </a:t>
            </a:r>
            <a:endParaRPr lang="tr-TR" sz="1800" b="1" dirty="0">
              <a:latin typeface="+mj-lt"/>
            </a:endParaRPr>
          </a:p>
          <a:p>
            <a:r>
              <a:rPr lang="en-US" sz="1800" dirty="0">
                <a:latin typeface="+mj-lt"/>
              </a:rPr>
              <a:t>The </a:t>
            </a:r>
            <a:r>
              <a:rPr lang="en-US" sz="1800" b="1" dirty="0">
                <a:latin typeface="+mj-lt"/>
              </a:rPr>
              <a:t>Faculty of Tourism</a:t>
            </a:r>
            <a:r>
              <a:rPr lang="en-US" sz="1800" dirty="0">
                <a:latin typeface="+mj-lt"/>
              </a:rPr>
              <a:t> traces its origins to the </a:t>
            </a:r>
            <a:r>
              <a:rPr lang="en-US" sz="1800" b="1" dirty="0" err="1">
                <a:latin typeface="+mj-lt"/>
              </a:rPr>
              <a:t>Eğirdir</a:t>
            </a:r>
            <a:r>
              <a:rPr lang="en-US" sz="1800" b="1" dirty="0">
                <a:latin typeface="+mj-lt"/>
              </a:rPr>
              <a:t> School of Tourism and Hotel Management</a:t>
            </a:r>
            <a:r>
              <a:rPr lang="en-US" sz="1800" dirty="0">
                <a:latin typeface="+mj-lt"/>
              </a:rPr>
              <a:t>, founded in 2011. It was officially designated as a faculty in 2019, focusing on excellence in service delivery, research, and education.</a:t>
            </a:r>
          </a:p>
          <a:p>
            <a:r>
              <a:rPr lang="en-US" sz="1800" dirty="0">
                <a:latin typeface="+mj-lt"/>
              </a:rPr>
              <a:t>The faculty aims to train skilled professionals, including executive candidates, culinary chefs, and tour guides, who can provide enriched experiences to visitors. Graduates are equipped with a deep understanding of Turkey's historical, natural, and cultural heritage, enabling them to offer meaningful and memorable experiences beyond traditional organized tours.</a:t>
            </a:r>
          </a:p>
        </p:txBody>
      </p:sp>
      <p:pic>
        <p:nvPicPr>
          <p:cNvPr id="12" name="İçerik Yer Tutucusu 4">
            <a:extLst>
              <a:ext uri="{FF2B5EF4-FFF2-40B4-BE49-F238E27FC236}">
                <a16:creationId xmlns:a16="http://schemas.microsoft.com/office/drawing/2014/main" id="{8D2111F1-795E-E2C1-EB23-F50D4F7C5FF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89947" y="1233377"/>
            <a:ext cx="5281296" cy="4316818"/>
          </a:xfrm>
          <a:prstGeom prst="rect">
            <a:avLst/>
          </a:prstGeom>
        </p:spPr>
      </p:pic>
    </p:spTree>
    <p:extLst>
      <p:ext uri="{BB962C8B-B14F-4D97-AF65-F5344CB8AC3E}">
        <p14:creationId xmlns:p14="http://schemas.microsoft.com/office/powerpoint/2010/main" val="1994921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DE999FD-A7A3-200C-5D73-A1F1BE25DEA6}"/>
              </a:ext>
            </a:extLst>
          </p:cNvPr>
          <p:cNvSpPr>
            <a:spLocks noGrp="1"/>
          </p:cNvSpPr>
          <p:nvPr>
            <p:ph type="title"/>
          </p:nvPr>
        </p:nvSpPr>
        <p:spPr>
          <a:xfrm>
            <a:off x="839788" y="457200"/>
            <a:ext cx="5008119" cy="531812"/>
          </a:xfrm>
        </p:spPr>
        <p:txBody>
          <a:bodyPr>
            <a:normAutofit/>
          </a:bodyPr>
          <a:lstStyle/>
          <a:p>
            <a:r>
              <a:rPr lang="en-US" sz="2800" b="1" dirty="0">
                <a:solidFill>
                  <a:srgbClr val="26447B"/>
                </a:solidFill>
                <a:latin typeface="Arial Rounded MT Bold" panose="020F0704030504030204" pitchFamily="34" charset="0"/>
              </a:rPr>
              <a:t>FACULTY OF FORESTRY</a:t>
            </a:r>
          </a:p>
        </p:txBody>
      </p:sp>
      <p:sp>
        <p:nvSpPr>
          <p:cNvPr id="4" name="Metin Yer Tutucusu 3">
            <a:extLst>
              <a:ext uri="{FF2B5EF4-FFF2-40B4-BE49-F238E27FC236}">
                <a16:creationId xmlns:a16="http://schemas.microsoft.com/office/drawing/2014/main" id="{C255827D-3FAC-22CE-E1B2-47878435DC1C}"/>
              </a:ext>
            </a:extLst>
          </p:cNvPr>
          <p:cNvSpPr>
            <a:spLocks noGrp="1"/>
          </p:cNvSpPr>
          <p:nvPr>
            <p:ph type="body" sz="half" idx="2"/>
          </p:nvPr>
        </p:nvSpPr>
        <p:spPr>
          <a:xfrm>
            <a:off x="435751" y="989012"/>
            <a:ext cx="5256212" cy="5262932"/>
          </a:xfrm>
        </p:spPr>
        <p:txBody>
          <a:bodyPr>
            <a:normAutofit fontScale="92500" lnSpcReduction="10000"/>
          </a:bodyPr>
          <a:lstStyle/>
          <a:p>
            <a:pPr algn="just"/>
            <a:r>
              <a:rPr lang="en-US" sz="1800" b="1" dirty="0">
                <a:latin typeface="+mj-lt"/>
              </a:rPr>
              <a:t>Departments: </a:t>
            </a:r>
            <a:endParaRPr lang="tr-TR" sz="1800" b="1" dirty="0">
              <a:latin typeface="+mj-lt"/>
            </a:endParaRPr>
          </a:p>
          <a:p>
            <a:pPr algn="just"/>
            <a:r>
              <a:rPr lang="en-US" sz="1800" b="1" dirty="0">
                <a:latin typeface="+mj-lt"/>
              </a:rPr>
              <a:t>•Forest Engineering </a:t>
            </a:r>
            <a:endParaRPr lang="tr-TR" sz="1800" b="1" dirty="0">
              <a:latin typeface="+mj-lt"/>
            </a:endParaRPr>
          </a:p>
          <a:p>
            <a:pPr algn="just"/>
            <a:r>
              <a:rPr lang="en-US" sz="1800" b="1" dirty="0">
                <a:latin typeface="+mj-lt"/>
              </a:rPr>
              <a:t>•Forest Product Engineering </a:t>
            </a:r>
            <a:endParaRPr lang="tr-TR" sz="1800" b="1" dirty="0">
              <a:latin typeface="+mj-lt"/>
            </a:endParaRPr>
          </a:p>
          <a:p>
            <a:pPr algn="just"/>
            <a:r>
              <a:rPr lang="en-US" sz="1800" b="1" dirty="0">
                <a:latin typeface="+mj-lt"/>
              </a:rPr>
              <a:t>•Wildlife Ecology and Management </a:t>
            </a:r>
          </a:p>
          <a:p>
            <a:pPr algn="just"/>
            <a:r>
              <a:rPr lang="en-US" sz="2000" dirty="0">
                <a:latin typeface="+mj-lt"/>
              </a:rPr>
              <a:t>Founded in 1992, the Faculty of Forestry educates students in the fields of Forest Engineering, Forest Product Engineering, and Wildlife Ecology and Management. Located in Turkey's Lakes Region, the faculty enhances its academic programs with field trips, providing students with practical, hands-on experiences.</a:t>
            </a:r>
            <a:endParaRPr lang="tr-TR" sz="2000" dirty="0">
              <a:latin typeface="+mj-lt"/>
            </a:endParaRPr>
          </a:p>
          <a:p>
            <a:pPr algn="just"/>
            <a:r>
              <a:rPr lang="en-US" sz="2000" dirty="0">
                <a:latin typeface="+mj-lt"/>
              </a:rPr>
              <a:t>Graduates of Forest Engineering find employment in both the private sector—working in industries such as chipboard, paper, lumber, and furniture production—and in various divisions of the Ministry of Agriculture and Forestry. The Department of Wildlife Ecology and Management, established in 2010, focuses on the conservation and sustainable management of wildlife and natural habitats.</a:t>
            </a:r>
          </a:p>
        </p:txBody>
      </p:sp>
      <p:pic>
        <p:nvPicPr>
          <p:cNvPr id="11" name="Resim 10">
            <a:extLst>
              <a:ext uri="{FF2B5EF4-FFF2-40B4-BE49-F238E27FC236}">
                <a16:creationId xmlns:a16="http://schemas.microsoft.com/office/drawing/2014/main" id="{DE716F52-9EF5-227A-A833-F427B934F8D7}"/>
              </a:ext>
            </a:extLst>
          </p:cNvPr>
          <p:cNvPicPr>
            <a:picLocks noChangeAspect="1"/>
          </p:cNvPicPr>
          <p:nvPr/>
        </p:nvPicPr>
        <p:blipFill>
          <a:blip r:embed="rId2"/>
          <a:stretch>
            <a:fillRect/>
          </a:stretch>
        </p:blipFill>
        <p:spPr>
          <a:xfrm>
            <a:off x="5847907" y="989012"/>
            <a:ext cx="5968642" cy="5495767"/>
          </a:xfrm>
          <a:prstGeom prst="rect">
            <a:avLst/>
          </a:prstGeom>
        </p:spPr>
      </p:pic>
    </p:spTree>
    <p:extLst>
      <p:ext uri="{BB962C8B-B14F-4D97-AF65-F5344CB8AC3E}">
        <p14:creationId xmlns:p14="http://schemas.microsoft.com/office/powerpoint/2010/main" val="17978230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C33936-B383-1B0A-DBAF-EF8A90DBEDB7}"/>
              </a:ext>
            </a:extLst>
          </p:cNvPr>
          <p:cNvSpPr>
            <a:spLocks noGrp="1"/>
          </p:cNvSpPr>
          <p:nvPr>
            <p:ph type="title"/>
          </p:nvPr>
        </p:nvSpPr>
        <p:spPr>
          <a:xfrm>
            <a:off x="710517" y="94478"/>
            <a:ext cx="10770965" cy="648586"/>
          </a:xfrm>
        </p:spPr>
        <p:txBody>
          <a:bodyPr>
            <a:normAutofit/>
          </a:bodyPr>
          <a:lstStyle/>
          <a:p>
            <a:pPr algn="ctr"/>
            <a:r>
              <a:rPr lang="en-US" b="1" dirty="0">
                <a:solidFill>
                  <a:srgbClr val="26447B"/>
                </a:solidFill>
                <a:latin typeface="Arial Rounded MT Bold" panose="020F0704030504030204" pitchFamily="34" charset="0"/>
              </a:rPr>
              <a:t>GRADUATE PROGRAMS</a:t>
            </a:r>
          </a:p>
        </p:txBody>
      </p:sp>
      <p:pic>
        <p:nvPicPr>
          <p:cNvPr id="5" name="Resim 4">
            <a:extLst>
              <a:ext uri="{FF2B5EF4-FFF2-40B4-BE49-F238E27FC236}">
                <a16:creationId xmlns:a16="http://schemas.microsoft.com/office/drawing/2014/main" id="{510483FE-95F4-1527-853C-D7A2AB5290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0517" y="749596"/>
            <a:ext cx="4869712" cy="5907600"/>
          </a:xfrm>
          <a:prstGeom prst="rect">
            <a:avLst/>
          </a:prstGeom>
        </p:spPr>
      </p:pic>
      <p:pic>
        <p:nvPicPr>
          <p:cNvPr id="6" name="Resim 5">
            <a:extLst>
              <a:ext uri="{FF2B5EF4-FFF2-40B4-BE49-F238E27FC236}">
                <a16:creationId xmlns:a16="http://schemas.microsoft.com/office/drawing/2014/main" id="{9B09F79D-127F-020A-175C-50F92C54A7BE}"/>
              </a:ext>
            </a:extLst>
          </p:cNvPr>
          <p:cNvPicPr>
            <a:picLocks noChangeAspect="1"/>
          </p:cNvPicPr>
          <p:nvPr/>
        </p:nvPicPr>
        <p:blipFill>
          <a:blip r:embed="rId3"/>
          <a:stretch>
            <a:fillRect/>
          </a:stretch>
        </p:blipFill>
        <p:spPr>
          <a:xfrm>
            <a:off x="6273209" y="743064"/>
            <a:ext cx="4869712" cy="5975763"/>
          </a:xfrm>
          <a:prstGeom prst="rect">
            <a:avLst/>
          </a:prstGeom>
        </p:spPr>
      </p:pic>
    </p:spTree>
    <p:extLst>
      <p:ext uri="{BB962C8B-B14F-4D97-AF65-F5344CB8AC3E}">
        <p14:creationId xmlns:p14="http://schemas.microsoft.com/office/powerpoint/2010/main" val="20597845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E136A49-9940-C6F3-5EC7-4F315013DC06}"/>
              </a:ext>
            </a:extLst>
          </p:cNvPr>
          <p:cNvSpPr>
            <a:spLocks noGrp="1"/>
          </p:cNvSpPr>
          <p:nvPr>
            <p:ph type="title"/>
          </p:nvPr>
        </p:nvSpPr>
        <p:spPr>
          <a:xfrm>
            <a:off x="1151676" y="0"/>
            <a:ext cx="8623189" cy="627321"/>
          </a:xfrm>
        </p:spPr>
        <p:txBody>
          <a:bodyPr/>
          <a:lstStyle/>
          <a:p>
            <a:r>
              <a:rPr lang="en-US" b="1" dirty="0">
                <a:solidFill>
                  <a:srgbClr val="26447B"/>
                </a:solidFill>
                <a:latin typeface="Arial Rounded MT Bold" panose="020F0704030504030204" pitchFamily="34" charset="0"/>
              </a:rPr>
              <a:t>LIST OF VOCATIONAL SCHOOLS</a:t>
            </a:r>
          </a:p>
        </p:txBody>
      </p:sp>
      <p:sp>
        <p:nvSpPr>
          <p:cNvPr id="3" name="İçerik Yer Tutucusu 2">
            <a:extLst>
              <a:ext uri="{FF2B5EF4-FFF2-40B4-BE49-F238E27FC236}">
                <a16:creationId xmlns:a16="http://schemas.microsoft.com/office/drawing/2014/main" id="{73B9D2AB-0114-2CCE-6F52-67866B31098A}"/>
              </a:ext>
            </a:extLst>
          </p:cNvPr>
          <p:cNvSpPr>
            <a:spLocks noGrp="1"/>
          </p:cNvSpPr>
          <p:nvPr>
            <p:ph idx="1"/>
          </p:nvPr>
        </p:nvSpPr>
        <p:spPr>
          <a:xfrm>
            <a:off x="425302" y="914402"/>
            <a:ext cx="5911703" cy="5656518"/>
          </a:xfrm>
        </p:spPr>
        <p:txBody>
          <a:bodyPr>
            <a:noAutofit/>
          </a:bodyPr>
          <a:lstStyle/>
          <a:p>
            <a:pPr algn="just">
              <a:buFont typeface="Wingdings" pitchFamily="2" charset="2"/>
              <a:buChar char="Ø"/>
            </a:pPr>
            <a:r>
              <a:rPr lang="en-US" sz="2200" b="1" dirty="0">
                <a:latin typeface="+mj-lt"/>
              </a:rPr>
              <a:t>Aksu Mehmet </a:t>
            </a:r>
            <a:r>
              <a:rPr lang="en-US" sz="2200" b="1" dirty="0" err="1">
                <a:latin typeface="+mj-lt"/>
              </a:rPr>
              <a:t>Süreyya</a:t>
            </a:r>
            <a:r>
              <a:rPr lang="en-US" sz="2200" b="1" dirty="0">
                <a:latin typeface="+mj-lt"/>
              </a:rPr>
              <a:t> </a:t>
            </a:r>
            <a:r>
              <a:rPr lang="en-US" sz="2200" b="1" dirty="0" err="1">
                <a:latin typeface="+mj-lt"/>
              </a:rPr>
              <a:t>Demiraslan</a:t>
            </a:r>
            <a:r>
              <a:rPr lang="en-US" sz="2200" b="1" dirty="0">
                <a:latin typeface="+mj-lt"/>
              </a:rPr>
              <a:t> Vocational School </a:t>
            </a:r>
            <a:endParaRPr lang="tr-TR" sz="2200" b="1" dirty="0">
              <a:latin typeface="+mj-lt"/>
            </a:endParaRPr>
          </a:p>
          <a:p>
            <a:pPr algn="just"/>
            <a:r>
              <a:rPr lang="en-US" sz="2000" dirty="0">
                <a:latin typeface="+mj-lt"/>
              </a:rPr>
              <a:t>Banking and Insurance</a:t>
            </a:r>
            <a:endParaRPr lang="tr-TR" sz="2000" dirty="0">
              <a:latin typeface="+mj-lt"/>
            </a:endParaRPr>
          </a:p>
          <a:p>
            <a:pPr algn="just"/>
            <a:r>
              <a:rPr lang="en-US" sz="2000" dirty="0">
                <a:latin typeface="+mj-lt"/>
              </a:rPr>
              <a:t>Human Resources Management </a:t>
            </a:r>
            <a:endParaRPr lang="tr-TR" sz="2000" dirty="0">
              <a:latin typeface="+mj-lt"/>
            </a:endParaRPr>
          </a:p>
          <a:p>
            <a:pPr algn="just"/>
            <a:r>
              <a:rPr lang="en-US" sz="2000" dirty="0">
                <a:latin typeface="+mj-lt"/>
              </a:rPr>
              <a:t>Local Governments </a:t>
            </a:r>
            <a:endParaRPr lang="tr-TR" sz="2000" dirty="0">
              <a:latin typeface="+mj-lt"/>
            </a:endParaRPr>
          </a:p>
          <a:p>
            <a:pPr algn="just"/>
            <a:r>
              <a:rPr lang="en-US" sz="2000" dirty="0">
                <a:latin typeface="+mj-lt"/>
              </a:rPr>
              <a:t>Environmental Protection and Control </a:t>
            </a:r>
            <a:endParaRPr lang="tr-TR" sz="2000" dirty="0">
              <a:latin typeface="+mj-lt"/>
            </a:endParaRPr>
          </a:p>
          <a:p>
            <a:pPr algn="just"/>
            <a:endParaRPr lang="tr-TR" sz="2000" dirty="0">
              <a:latin typeface="+mj-lt"/>
            </a:endParaRPr>
          </a:p>
          <a:p>
            <a:pPr algn="just">
              <a:buFont typeface="Wingdings" pitchFamily="2" charset="2"/>
              <a:buChar char="Ø"/>
            </a:pPr>
            <a:r>
              <a:rPr lang="en-US" sz="2200" b="1" dirty="0">
                <a:latin typeface="+mj-lt"/>
              </a:rPr>
              <a:t>Atabey Vocational School </a:t>
            </a:r>
            <a:endParaRPr lang="tr-TR" sz="2200" b="1" dirty="0">
              <a:latin typeface="+mj-lt"/>
            </a:endParaRPr>
          </a:p>
          <a:p>
            <a:pPr algn="just"/>
            <a:r>
              <a:rPr lang="en-US" sz="2000" dirty="0">
                <a:latin typeface="+mj-lt"/>
              </a:rPr>
              <a:t>Computer programming </a:t>
            </a:r>
            <a:endParaRPr lang="tr-TR" sz="2000" dirty="0">
              <a:latin typeface="+mj-lt"/>
            </a:endParaRPr>
          </a:p>
          <a:p>
            <a:pPr algn="just"/>
            <a:r>
              <a:rPr lang="en-US" sz="2000" dirty="0">
                <a:latin typeface="+mj-lt"/>
              </a:rPr>
              <a:t>Plant protection </a:t>
            </a:r>
            <a:endParaRPr lang="tr-TR" sz="2000" dirty="0">
              <a:latin typeface="+mj-lt"/>
            </a:endParaRPr>
          </a:p>
          <a:p>
            <a:pPr algn="just"/>
            <a:r>
              <a:rPr lang="en-US" sz="2000" dirty="0">
                <a:latin typeface="+mj-lt"/>
              </a:rPr>
              <a:t>Office Management and Management Assistant </a:t>
            </a:r>
            <a:endParaRPr lang="tr-TR" sz="2000" dirty="0">
              <a:latin typeface="+mj-lt"/>
            </a:endParaRPr>
          </a:p>
          <a:p>
            <a:pPr algn="just"/>
            <a:r>
              <a:rPr lang="en-US" sz="2000" dirty="0">
                <a:latin typeface="+mj-lt"/>
              </a:rPr>
              <a:t>Sapling Breeding </a:t>
            </a:r>
            <a:endParaRPr lang="tr-TR" sz="2000" dirty="0">
              <a:latin typeface="+mj-lt"/>
            </a:endParaRPr>
          </a:p>
          <a:p>
            <a:pPr algn="just"/>
            <a:r>
              <a:rPr lang="en-US" sz="2000" dirty="0">
                <a:latin typeface="+mj-lt"/>
              </a:rPr>
              <a:t>Forestry and Forestry Products </a:t>
            </a:r>
            <a:endParaRPr lang="tr-TR" sz="2000" dirty="0">
              <a:latin typeface="+mj-lt"/>
            </a:endParaRPr>
          </a:p>
          <a:p>
            <a:pPr algn="just"/>
            <a:r>
              <a:rPr lang="en-US" sz="2000" dirty="0">
                <a:latin typeface="+mj-lt"/>
              </a:rPr>
              <a:t>Medicinal Aromatic Plants </a:t>
            </a:r>
            <a:endParaRPr lang="tr-TR" sz="2000" dirty="0">
              <a:latin typeface="+mj-lt"/>
            </a:endParaRPr>
          </a:p>
          <a:p>
            <a:pPr algn="just"/>
            <a:r>
              <a:rPr lang="en-US" sz="2000" dirty="0">
                <a:latin typeface="+mj-lt"/>
              </a:rPr>
              <a:t>Accounting and Tax Applications </a:t>
            </a:r>
          </a:p>
          <a:p>
            <a:pPr marL="0" indent="0" algn="just">
              <a:buNone/>
            </a:pPr>
            <a:endParaRPr lang="tr-TR" sz="1600" dirty="0">
              <a:latin typeface="+mj-lt"/>
            </a:endParaRPr>
          </a:p>
          <a:p>
            <a:pPr marL="0" indent="0">
              <a:buNone/>
            </a:pPr>
            <a:endParaRPr lang="en-US" sz="1600" dirty="0">
              <a:latin typeface="+mj-lt"/>
            </a:endParaRPr>
          </a:p>
        </p:txBody>
      </p:sp>
      <p:sp>
        <p:nvSpPr>
          <p:cNvPr id="5" name="Metin kutusu 4">
            <a:extLst>
              <a:ext uri="{FF2B5EF4-FFF2-40B4-BE49-F238E27FC236}">
                <a16:creationId xmlns:a16="http://schemas.microsoft.com/office/drawing/2014/main" id="{4020AE5E-205E-4BA2-6A2D-157FCFEEF2AA}"/>
              </a:ext>
            </a:extLst>
          </p:cNvPr>
          <p:cNvSpPr txBox="1"/>
          <p:nvPr/>
        </p:nvSpPr>
        <p:spPr>
          <a:xfrm>
            <a:off x="6677247" y="986829"/>
            <a:ext cx="5089451" cy="6955750"/>
          </a:xfrm>
          <a:prstGeom prst="rect">
            <a:avLst/>
          </a:prstGeom>
          <a:noFill/>
        </p:spPr>
        <p:txBody>
          <a:bodyPr wrap="square" rtlCol="0">
            <a:spAutoFit/>
          </a:bodyPr>
          <a:lstStyle/>
          <a:p>
            <a:pPr algn="just">
              <a:buFont typeface="Wingdings" pitchFamily="2" charset="2"/>
              <a:buChar char="Ø"/>
            </a:pPr>
            <a:r>
              <a:rPr lang="en-US" sz="2200" b="1" dirty="0" err="1">
                <a:latin typeface="+mj-lt"/>
              </a:rPr>
              <a:t>Eğirdir</a:t>
            </a:r>
            <a:r>
              <a:rPr lang="en-US" sz="2200" b="1" dirty="0">
                <a:latin typeface="+mj-lt"/>
              </a:rPr>
              <a:t> Vocational School </a:t>
            </a:r>
            <a:endParaRPr lang="tr-TR" sz="2200" b="1" dirty="0">
              <a:latin typeface="+mj-lt"/>
            </a:endParaRPr>
          </a:p>
          <a:p>
            <a:pPr marL="285750" indent="-285750" algn="just">
              <a:buFont typeface="Arial" panose="020B0604020202020204" pitchFamily="34" charset="0"/>
              <a:buChar char="•"/>
            </a:pPr>
            <a:r>
              <a:rPr lang="en-US" sz="2000" dirty="0">
                <a:latin typeface="+mj-lt"/>
              </a:rPr>
              <a:t>Cookery </a:t>
            </a:r>
            <a:endParaRPr lang="tr-TR" sz="2000" dirty="0">
              <a:latin typeface="+mj-lt"/>
            </a:endParaRPr>
          </a:p>
          <a:p>
            <a:pPr marL="285750" indent="-285750" algn="just">
              <a:buFont typeface="Arial" panose="020B0604020202020204" pitchFamily="34" charset="0"/>
              <a:buChar char="•"/>
            </a:pPr>
            <a:r>
              <a:rPr lang="en-US" sz="2000" dirty="0">
                <a:latin typeface="+mj-lt"/>
              </a:rPr>
              <a:t>Office Management and Management Assistant </a:t>
            </a:r>
            <a:endParaRPr lang="tr-TR" sz="2000" dirty="0">
              <a:latin typeface="+mj-lt"/>
            </a:endParaRPr>
          </a:p>
          <a:p>
            <a:pPr marL="285750" indent="-285750" algn="just">
              <a:buFont typeface="Arial" panose="020B0604020202020204" pitchFamily="34" charset="0"/>
              <a:buChar char="•"/>
            </a:pPr>
            <a:r>
              <a:rPr lang="en-US" sz="2000" dirty="0">
                <a:latin typeface="+mj-lt"/>
              </a:rPr>
              <a:t>Food Quality Control and Analysis </a:t>
            </a:r>
            <a:endParaRPr lang="tr-TR" sz="2000" dirty="0">
              <a:latin typeface="+mj-lt"/>
            </a:endParaRPr>
          </a:p>
          <a:p>
            <a:pPr marL="285750" indent="-285750" algn="just">
              <a:buFont typeface="Arial" panose="020B0604020202020204" pitchFamily="34" charset="0"/>
              <a:buChar char="•"/>
            </a:pPr>
            <a:r>
              <a:rPr lang="en-US" sz="2000" dirty="0">
                <a:latin typeface="+mj-lt"/>
              </a:rPr>
              <a:t>Human Resources Management </a:t>
            </a:r>
            <a:endParaRPr lang="tr-TR" sz="2000" dirty="0">
              <a:latin typeface="+mj-lt"/>
            </a:endParaRPr>
          </a:p>
          <a:p>
            <a:pPr marL="285750" indent="-285750" algn="just">
              <a:buFont typeface="Arial" panose="020B0604020202020204" pitchFamily="34" charset="0"/>
              <a:buChar char="•"/>
            </a:pPr>
            <a:r>
              <a:rPr lang="en-US" sz="2000" dirty="0">
                <a:latin typeface="+mj-lt"/>
              </a:rPr>
              <a:t>Accounting and Tax Practices </a:t>
            </a:r>
            <a:endParaRPr lang="tr-TR" sz="2000" dirty="0">
              <a:latin typeface="+mj-lt"/>
            </a:endParaRPr>
          </a:p>
          <a:p>
            <a:pPr marL="285750" indent="-285750" algn="just">
              <a:buFont typeface="Arial" panose="020B0604020202020204" pitchFamily="34" charset="0"/>
              <a:buChar char="•"/>
            </a:pPr>
            <a:r>
              <a:rPr lang="en-US" sz="2000" dirty="0">
                <a:latin typeface="+mj-lt"/>
              </a:rPr>
              <a:t>Tourism and Hotel Management</a:t>
            </a:r>
          </a:p>
          <a:p>
            <a:pPr algn="just"/>
            <a:endParaRPr lang="en-US" sz="2000" dirty="0">
              <a:latin typeface="+mj-lt"/>
            </a:endParaRPr>
          </a:p>
          <a:p>
            <a:pPr algn="just"/>
            <a:endParaRPr lang="en-US" sz="2000" b="1" dirty="0">
              <a:latin typeface="+mj-lt"/>
            </a:endParaRPr>
          </a:p>
          <a:p>
            <a:pPr marL="285750" indent="-285750" algn="just">
              <a:buFont typeface="Wingdings" pitchFamily="2" charset="2"/>
              <a:buChar char="Ø"/>
            </a:pPr>
            <a:endParaRPr lang="en-US" sz="2000" b="1" dirty="0">
              <a:latin typeface="+mj-lt"/>
            </a:endParaRPr>
          </a:p>
          <a:p>
            <a:pPr marL="285750" indent="-285750" algn="just">
              <a:buFont typeface="Wingdings" pitchFamily="2" charset="2"/>
              <a:buChar char="Ø"/>
            </a:pPr>
            <a:endParaRPr lang="en-US" sz="2000" b="1" dirty="0">
              <a:latin typeface="+mj-lt"/>
            </a:endParaRPr>
          </a:p>
          <a:p>
            <a:pPr marL="285750" indent="-285750" algn="just">
              <a:buFont typeface="Wingdings" pitchFamily="2" charset="2"/>
              <a:buChar char="Ø"/>
            </a:pPr>
            <a:r>
              <a:rPr lang="en-US" sz="2200" b="1" dirty="0" err="1">
                <a:latin typeface="+mj-lt"/>
              </a:rPr>
              <a:t>Gelendost</a:t>
            </a:r>
            <a:r>
              <a:rPr lang="en-US" sz="2200" b="1" dirty="0">
                <a:latin typeface="+mj-lt"/>
              </a:rPr>
              <a:t> Vocational School </a:t>
            </a:r>
            <a:endParaRPr lang="tr-TR" sz="2200" b="1" dirty="0">
              <a:latin typeface="+mj-lt"/>
            </a:endParaRPr>
          </a:p>
          <a:p>
            <a:pPr marL="285750" indent="-285750" algn="just">
              <a:buFont typeface="Arial" panose="020B0604020202020204" pitchFamily="34" charset="0"/>
              <a:buChar char="•"/>
            </a:pPr>
            <a:r>
              <a:rPr lang="en-US" sz="2000" dirty="0">
                <a:latin typeface="+mj-lt"/>
              </a:rPr>
              <a:t>Food Technology </a:t>
            </a:r>
            <a:endParaRPr lang="tr-TR" sz="2000" dirty="0">
              <a:latin typeface="+mj-lt"/>
            </a:endParaRPr>
          </a:p>
          <a:p>
            <a:pPr marL="285750" indent="-285750" algn="just">
              <a:buFont typeface="Arial" panose="020B0604020202020204" pitchFamily="34" charset="0"/>
              <a:buChar char="•"/>
            </a:pPr>
            <a:r>
              <a:rPr lang="en-US" sz="2000" dirty="0">
                <a:latin typeface="+mj-lt"/>
              </a:rPr>
              <a:t>Human Resources Management </a:t>
            </a:r>
            <a:endParaRPr lang="tr-TR" sz="2000" dirty="0">
              <a:latin typeface="+mj-lt"/>
            </a:endParaRPr>
          </a:p>
          <a:p>
            <a:pPr marL="285750" indent="-285750" algn="just">
              <a:buFont typeface="Arial" panose="020B0604020202020204" pitchFamily="34" charset="0"/>
              <a:buChar char="•"/>
            </a:pPr>
            <a:r>
              <a:rPr lang="en-US" sz="2000" dirty="0">
                <a:latin typeface="+mj-lt"/>
              </a:rPr>
              <a:t>Finance </a:t>
            </a:r>
            <a:endParaRPr lang="tr-TR" sz="2000" dirty="0">
              <a:latin typeface="+mj-lt"/>
            </a:endParaRPr>
          </a:p>
          <a:p>
            <a:pPr algn="just"/>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a:p>
            <a:endParaRPr lang="en-US" dirty="0">
              <a:latin typeface="+mj-lt"/>
            </a:endParaRPr>
          </a:p>
        </p:txBody>
      </p:sp>
    </p:spTree>
    <p:extLst>
      <p:ext uri="{BB962C8B-B14F-4D97-AF65-F5344CB8AC3E}">
        <p14:creationId xmlns:p14="http://schemas.microsoft.com/office/powerpoint/2010/main" val="1946904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1617C45E-23B4-5FF9-889F-52431EA716C3}"/>
              </a:ext>
            </a:extLst>
          </p:cNvPr>
          <p:cNvSpPr>
            <a:spLocks noGrp="1"/>
          </p:cNvSpPr>
          <p:nvPr>
            <p:ph idx="1"/>
          </p:nvPr>
        </p:nvSpPr>
        <p:spPr>
          <a:xfrm>
            <a:off x="382772" y="270363"/>
            <a:ext cx="4791740" cy="5509200"/>
          </a:xfrm>
        </p:spPr>
        <p:txBody>
          <a:bodyPr>
            <a:normAutofit fontScale="25000" lnSpcReduction="20000"/>
          </a:bodyPr>
          <a:lstStyle/>
          <a:p>
            <a:pPr algn="just">
              <a:buFont typeface="Wingdings" pitchFamily="2" charset="2"/>
              <a:buChar char="Ø"/>
            </a:pPr>
            <a:r>
              <a:rPr lang="en-US" sz="8000" b="1" dirty="0" err="1">
                <a:latin typeface="+mj-lt"/>
              </a:rPr>
              <a:t>Gönen</a:t>
            </a:r>
            <a:r>
              <a:rPr lang="en-US" sz="8000" b="1" dirty="0">
                <a:latin typeface="+mj-lt"/>
              </a:rPr>
              <a:t> Vocational School </a:t>
            </a:r>
            <a:endParaRPr lang="tr-TR" sz="8000" b="1" dirty="0">
              <a:latin typeface="+mj-lt"/>
            </a:endParaRPr>
          </a:p>
          <a:p>
            <a:pPr algn="just"/>
            <a:r>
              <a:rPr lang="en-US" sz="8000" dirty="0">
                <a:latin typeface="+mj-lt"/>
              </a:rPr>
              <a:t>Banking and Insurance </a:t>
            </a:r>
            <a:endParaRPr lang="tr-TR" sz="8000" dirty="0">
              <a:latin typeface="+mj-lt"/>
            </a:endParaRPr>
          </a:p>
          <a:p>
            <a:pPr algn="just"/>
            <a:r>
              <a:rPr lang="en-US" sz="8000" dirty="0">
                <a:latin typeface="+mj-lt"/>
              </a:rPr>
              <a:t>Office Management and Executive Assistance </a:t>
            </a:r>
            <a:endParaRPr lang="tr-TR" sz="8000" dirty="0">
              <a:latin typeface="+mj-lt"/>
            </a:endParaRPr>
          </a:p>
          <a:p>
            <a:pPr algn="just"/>
            <a:r>
              <a:rPr lang="en-US" sz="8000" dirty="0">
                <a:latin typeface="+mj-lt"/>
              </a:rPr>
              <a:t>Call Center Services </a:t>
            </a:r>
            <a:endParaRPr lang="tr-TR" sz="8000" dirty="0">
              <a:latin typeface="+mj-lt"/>
            </a:endParaRPr>
          </a:p>
          <a:p>
            <a:pPr algn="just"/>
            <a:r>
              <a:rPr lang="en-US" sz="8000" dirty="0">
                <a:latin typeface="+mj-lt"/>
              </a:rPr>
              <a:t>Traditional Handicrafts </a:t>
            </a:r>
            <a:endParaRPr lang="tr-TR" sz="8000" dirty="0">
              <a:latin typeface="+mj-lt"/>
            </a:endParaRPr>
          </a:p>
          <a:p>
            <a:pPr algn="just"/>
            <a:r>
              <a:rPr lang="en-US" sz="8000" dirty="0" err="1">
                <a:latin typeface="+mj-lt"/>
              </a:rPr>
              <a:t>Jewelery</a:t>
            </a:r>
            <a:r>
              <a:rPr lang="en-US" sz="8000" dirty="0">
                <a:latin typeface="+mj-lt"/>
              </a:rPr>
              <a:t> and Jewelry Design </a:t>
            </a:r>
            <a:endParaRPr lang="tr-TR" sz="8000" dirty="0">
              <a:latin typeface="+mj-lt"/>
            </a:endParaRPr>
          </a:p>
          <a:p>
            <a:pPr algn="just"/>
            <a:r>
              <a:rPr lang="en-US" sz="8000" dirty="0">
                <a:latin typeface="+mj-lt"/>
              </a:rPr>
              <a:t>Architectural Decorative Arts </a:t>
            </a:r>
            <a:endParaRPr lang="tr-TR" sz="8000" dirty="0">
              <a:latin typeface="+mj-lt"/>
            </a:endParaRPr>
          </a:p>
          <a:p>
            <a:pPr algn="just"/>
            <a:r>
              <a:rPr lang="en-US" sz="8000" dirty="0">
                <a:latin typeface="+mj-lt"/>
              </a:rPr>
              <a:t>Fashion Desing</a:t>
            </a:r>
          </a:p>
          <a:p>
            <a:pPr algn="just"/>
            <a:r>
              <a:rPr lang="en-US" sz="8000" dirty="0">
                <a:latin typeface="+mj-lt"/>
              </a:rPr>
              <a:t>Local Governments</a:t>
            </a:r>
          </a:p>
          <a:p>
            <a:pPr algn="just">
              <a:buFont typeface="Wingdings" pitchFamily="2" charset="2"/>
              <a:buChar char="Ø"/>
            </a:pPr>
            <a:endParaRPr lang="en-US" sz="8000" dirty="0">
              <a:latin typeface="+mj-lt"/>
            </a:endParaRPr>
          </a:p>
          <a:p>
            <a:pPr>
              <a:lnSpc>
                <a:spcPct val="100000"/>
              </a:lnSpc>
              <a:buFont typeface="Wingdings" pitchFamily="2" charset="2"/>
              <a:buChar char="Ø"/>
            </a:pPr>
            <a:r>
              <a:rPr lang="tr-TR" sz="8000" b="1" dirty="0">
                <a:latin typeface="+mj-lt"/>
              </a:rPr>
              <a:t>Keçiborlu </a:t>
            </a:r>
            <a:r>
              <a:rPr lang="tr-TR" sz="8000" b="1" dirty="0" err="1">
                <a:latin typeface="+mj-lt"/>
              </a:rPr>
              <a:t>Vocational</a:t>
            </a:r>
            <a:r>
              <a:rPr lang="tr-TR" sz="8000" b="1" dirty="0">
                <a:latin typeface="+mj-lt"/>
              </a:rPr>
              <a:t> School </a:t>
            </a:r>
          </a:p>
          <a:p>
            <a:pPr>
              <a:lnSpc>
                <a:spcPct val="100000"/>
              </a:lnSpc>
            </a:pPr>
            <a:r>
              <a:rPr lang="tr-TR" sz="8000" dirty="0" err="1">
                <a:latin typeface="+mj-lt"/>
              </a:rPr>
              <a:t>Banking</a:t>
            </a:r>
            <a:r>
              <a:rPr lang="tr-TR" sz="8000" dirty="0">
                <a:latin typeface="+mj-lt"/>
              </a:rPr>
              <a:t> </a:t>
            </a:r>
            <a:r>
              <a:rPr lang="tr-TR" sz="8000" dirty="0" err="1">
                <a:latin typeface="+mj-lt"/>
              </a:rPr>
              <a:t>and</a:t>
            </a:r>
            <a:r>
              <a:rPr lang="tr-TR" sz="8000" dirty="0">
                <a:latin typeface="+mj-lt"/>
              </a:rPr>
              <a:t> </a:t>
            </a:r>
            <a:r>
              <a:rPr lang="tr-TR" sz="8000" dirty="0" err="1">
                <a:latin typeface="+mj-lt"/>
              </a:rPr>
              <a:t>Insurance</a:t>
            </a:r>
            <a:r>
              <a:rPr lang="tr-TR" sz="8000" dirty="0">
                <a:latin typeface="+mj-lt"/>
              </a:rPr>
              <a:t> </a:t>
            </a:r>
          </a:p>
          <a:p>
            <a:pPr>
              <a:lnSpc>
                <a:spcPct val="100000"/>
              </a:lnSpc>
            </a:pPr>
            <a:r>
              <a:rPr lang="tr-TR" sz="8000" dirty="0" err="1">
                <a:latin typeface="+mj-lt"/>
              </a:rPr>
              <a:t>Computer</a:t>
            </a:r>
            <a:r>
              <a:rPr lang="tr-TR" sz="8000" dirty="0">
                <a:latin typeface="+mj-lt"/>
              </a:rPr>
              <a:t> Programming </a:t>
            </a:r>
          </a:p>
          <a:p>
            <a:pPr>
              <a:lnSpc>
                <a:spcPct val="100000"/>
              </a:lnSpc>
            </a:pPr>
            <a:r>
              <a:rPr lang="tr-TR" sz="8000" dirty="0">
                <a:latin typeface="+mj-lt"/>
              </a:rPr>
              <a:t>Automotive </a:t>
            </a:r>
            <a:r>
              <a:rPr lang="tr-TR" sz="8000" dirty="0" err="1">
                <a:latin typeface="+mj-lt"/>
              </a:rPr>
              <a:t>Technology</a:t>
            </a:r>
            <a:r>
              <a:rPr lang="tr-TR" sz="8000" dirty="0">
                <a:latin typeface="+mj-lt"/>
              </a:rPr>
              <a:t> </a:t>
            </a:r>
          </a:p>
          <a:p>
            <a:pPr>
              <a:lnSpc>
                <a:spcPct val="100000"/>
              </a:lnSpc>
            </a:pPr>
            <a:r>
              <a:rPr lang="tr-TR" sz="8000" dirty="0" err="1">
                <a:latin typeface="+mj-lt"/>
              </a:rPr>
              <a:t>Civil</a:t>
            </a:r>
            <a:r>
              <a:rPr lang="tr-TR" sz="8000" dirty="0">
                <a:latin typeface="+mj-lt"/>
              </a:rPr>
              <a:t> </a:t>
            </a:r>
            <a:r>
              <a:rPr lang="tr-TR" sz="8000" dirty="0" err="1">
                <a:latin typeface="+mj-lt"/>
              </a:rPr>
              <a:t>Aviation</a:t>
            </a:r>
            <a:r>
              <a:rPr lang="tr-TR" sz="8000" dirty="0">
                <a:latin typeface="+mj-lt"/>
              </a:rPr>
              <a:t> </a:t>
            </a:r>
            <a:r>
              <a:rPr lang="tr-TR" sz="8000" dirty="0" err="1">
                <a:latin typeface="+mj-lt"/>
              </a:rPr>
              <a:t>Cabin</a:t>
            </a:r>
            <a:r>
              <a:rPr lang="tr-TR" sz="8000" dirty="0">
                <a:latin typeface="+mj-lt"/>
              </a:rPr>
              <a:t> Services </a:t>
            </a:r>
          </a:p>
          <a:p>
            <a:pPr>
              <a:lnSpc>
                <a:spcPct val="100000"/>
              </a:lnSpc>
            </a:pPr>
            <a:r>
              <a:rPr lang="tr-TR" sz="8000" dirty="0">
                <a:latin typeface="+mj-lt"/>
              </a:rPr>
              <a:t>Aircraft </a:t>
            </a:r>
            <a:r>
              <a:rPr lang="tr-TR" sz="8000" dirty="0" err="1">
                <a:latin typeface="+mj-lt"/>
              </a:rPr>
              <a:t>Technology</a:t>
            </a:r>
            <a:r>
              <a:rPr lang="tr-TR" sz="8000" dirty="0">
                <a:latin typeface="+mj-lt"/>
              </a:rPr>
              <a:t> </a:t>
            </a:r>
          </a:p>
          <a:p>
            <a:pPr>
              <a:lnSpc>
                <a:spcPct val="100000"/>
              </a:lnSpc>
            </a:pPr>
            <a:r>
              <a:rPr lang="tr-TR" sz="8000" dirty="0">
                <a:latin typeface="+mj-lt"/>
              </a:rPr>
              <a:t>Machine</a:t>
            </a:r>
          </a:p>
          <a:p>
            <a:pPr>
              <a:lnSpc>
                <a:spcPct val="100000"/>
              </a:lnSpc>
            </a:pPr>
            <a:r>
              <a:rPr lang="tr-TR" sz="8000" dirty="0" err="1">
                <a:latin typeface="+mj-lt"/>
              </a:rPr>
              <a:t>Interior</a:t>
            </a:r>
            <a:r>
              <a:rPr lang="tr-TR" sz="8000" dirty="0">
                <a:latin typeface="+mj-lt"/>
              </a:rPr>
              <a:t> Design </a:t>
            </a:r>
          </a:p>
          <a:p>
            <a:pPr marL="0" indent="0">
              <a:lnSpc>
                <a:spcPct val="100000"/>
              </a:lnSpc>
              <a:buNone/>
            </a:pPr>
            <a:endParaRPr lang="tr-TR" sz="2000" dirty="0">
              <a:latin typeface="+mj-lt"/>
            </a:endParaRPr>
          </a:p>
          <a:p>
            <a:pPr algn="just">
              <a:buFont typeface="Wingdings" pitchFamily="2" charset="2"/>
              <a:buChar char="Ø"/>
            </a:pPr>
            <a:endParaRPr lang="tr-TR" sz="2000" dirty="0">
              <a:latin typeface="+mj-lt"/>
            </a:endParaRPr>
          </a:p>
          <a:p>
            <a:endParaRPr lang="tr-TR" sz="3200" dirty="0">
              <a:latin typeface="+mj-lt"/>
            </a:endParaRPr>
          </a:p>
        </p:txBody>
      </p:sp>
      <p:sp>
        <p:nvSpPr>
          <p:cNvPr id="7" name="Metin kutusu 6">
            <a:extLst>
              <a:ext uri="{FF2B5EF4-FFF2-40B4-BE49-F238E27FC236}">
                <a16:creationId xmlns:a16="http://schemas.microsoft.com/office/drawing/2014/main" id="{666216E8-150A-69DB-9C07-5331EDE1FDCA}"/>
              </a:ext>
            </a:extLst>
          </p:cNvPr>
          <p:cNvSpPr txBox="1"/>
          <p:nvPr/>
        </p:nvSpPr>
        <p:spPr>
          <a:xfrm>
            <a:off x="6266121" y="300858"/>
            <a:ext cx="4791741" cy="7971413"/>
          </a:xfrm>
          <a:prstGeom prst="rect">
            <a:avLst/>
          </a:prstGeom>
          <a:noFill/>
        </p:spPr>
        <p:txBody>
          <a:bodyPr wrap="square" rtlCol="0">
            <a:spAutoFit/>
          </a:bodyPr>
          <a:lstStyle/>
          <a:p>
            <a:pPr marL="457200" indent="-457200" algn="just">
              <a:buFont typeface="Wingdings" pitchFamily="2" charset="2"/>
              <a:buChar char="Ø"/>
            </a:pPr>
            <a:r>
              <a:rPr lang="en-US" sz="2200" b="1" dirty="0" err="1">
                <a:latin typeface="+mj-lt"/>
              </a:rPr>
              <a:t>Isparta</a:t>
            </a:r>
            <a:r>
              <a:rPr lang="en-US" sz="2200" b="1" dirty="0">
                <a:latin typeface="+mj-lt"/>
              </a:rPr>
              <a:t> Vocational School</a:t>
            </a:r>
            <a:endParaRPr lang="tr-TR" sz="2200" b="1" dirty="0">
              <a:latin typeface="+mj-lt"/>
            </a:endParaRPr>
          </a:p>
          <a:p>
            <a:pPr marL="342900" indent="-342900" algn="just">
              <a:buFont typeface="Arial" panose="020B0604020202020204" pitchFamily="34" charset="0"/>
              <a:buChar char="•"/>
            </a:pPr>
            <a:r>
              <a:rPr lang="en-US" sz="2000" dirty="0">
                <a:latin typeface="+mj-lt"/>
              </a:rPr>
              <a:t>Cookery </a:t>
            </a:r>
            <a:endParaRPr lang="tr-TR" sz="2000" dirty="0">
              <a:latin typeface="+mj-lt"/>
            </a:endParaRPr>
          </a:p>
          <a:p>
            <a:pPr marL="342900" indent="-342900" algn="just">
              <a:buFont typeface="Arial" panose="020B0604020202020204" pitchFamily="34" charset="0"/>
              <a:buChar char="•"/>
            </a:pPr>
            <a:r>
              <a:rPr lang="en-US" sz="2000" dirty="0">
                <a:latin typeface="+mj-lt"/>
              </a:rPr>
              <a:t>Banking and Insurance </a:t>
            </a:r>
            <a:endParaRPr lang="tr-TR" sz="2000" dirty="0">
              <a:latin typeface="+mj-lt"/>
            </a:endParaRPr>
          </a:p>
          <a:p>
            <a:pPr marL="342900" indent="-342900" algn="just">
              <a:buFont typeface="Arial" panose="020B0604020202020204" pitchFamily="34" charset="0"/>
              <a:buChar char="•"/>
            </a:pPr>
            <a:r>
              <a:rPr lang="en-US" sz="2000" dirty="0">
                <a:latin typeface="+mj-lt"/>
              </a:rPr>
              <a:t>Foreign Trade </a:t>
            </a:r>
            <a:endParaRPr lang="tr-TR" sz="2000" dirty="0">
              <a:latin typeface="+mj-lt"/>
            </a:endParaRPr>
          </a:p>
          <a:p>
            <a:pPr marL="342900" indent="-342900" algn="just">
              <a:buFont typeface="Arial" panose="020B0604020202020204" pitchFamily="34" charset="0"/>
              <a:buChar char="•"/>
            </a:pPr>
            <a:r>
              <a:rPr lang="en-US" sz="2000" dirty="0">
                <a:latin typeface="+mj-lt"/>
              </a:rPr>
              <a:t>Graphic Design </a:t>
            </a:r>
            <a:endParaRPr lang="tr-TR" sz="2000" dirty="0">
              <a:latin typeface="+mj-lt"/>
            </a:endParaRPr>
          </a:p>
          <a:p>
            <a:pPr marL="342900" indent="-342900" algn="just">
              <a:buFont typeface="Arial" panose="020B0604020202020204" pitchFamily="34" charset="0"/>
              <a:buChar char="•"/>
            </a:pPr>
            <a:r>
              <a:rPr lang="en-US" sz="2000" dirty="0">
                <a:latin typeface="+mj-lt"/>
              </a:rPr>
              <a:t>Public Relations and Publicity </a:t>
            </a:r>
            <a:endParaRPr lang="tr-TR" sz="2000" dirty="0">
              <a:latin typeface="+mj-lt"/>
            </a:endParaRPr>
          </a:p>
          <a:p>
            <a:pPr marL="342900" indent="-342900" algn="just">
              <a:buFont typeface="Arial" panose="020B0604020202020204" pitchFamily="34" charset="0"/>
              <a:buChar char="•"/>
            </a:pPr>
            <a:r>
              <a:rPr lang="en-US" sz="2000" dirty="0">
                <a:latin typeface="+mj-lt"/>
              </a:rPr>
              <a:t>Human Resources Management </a:t>
            </a:r>
            <a:endParaRPr lang="tr-TR" sz="2000" dirty="0">
              <a:latin typeface="+mj-lt"/>
            </a:endParaRPr>
          </a:p>
          <a:p>
            <a:pPr marL="342900" indent="-342900" algn="just">
              <a:buFont typeface="Arial" panose="020B0604020202020204" pitchFamily="34" charset="0"/>
              <a:buChar char="•"/>
            </a:pPr>
            <a:r>
              <a:rPr lang="en-US" sz="2000" dirty="0">
                <a:latin typeface="+mj-lt"/>
              </a:rPr>
              <a:t>Business Administration</a:t>
            </a:r>
            <a:endParaRPr lang="tr-TR" sz="2000" dirty="0">
              <a:latin typeface="+mj-lt"/>
            </a:endParaRPr>
          </a:p>
          <a:p>
            <a:pPr marL="342900" indent="-342900" algn="just">
              <a:buFont typeface="Arial" panose="020B0604020202020204" pitchFamily="34" charset="0"/>
              <a:buChar char="•"/>
            </a:pPr>
            <a:r>
              <a:rPr lang="en-US" sz="2000" dirty="0">
                <a:latin typeface="+mj-lt"/>
              </a:rPr>
              <a:t> Logistics</a:t>
            </a:r>
            <a:endParaRPr lang="tr-TR" sz="2000" dirty="0">
              <a:latin typeface="+mj-lt"/>
            </a:endParaRPr>
          </a:p>
          <a:p>
            <a:pPr marL="342900" indent="-342900" algn="just">
              <a:buFont typeface="Arial" panose="020B0604020202020204" pitchFamily="34" charset="0"/>
              <a:buChar char="•"/>
            </a:pPr>
            <a:r>
              <a:rPr lang="en-US" sz="2000" dirty="0">
                <a:latin typeface="+mj-lt"/>
              </a:rPr>
              <a:t>Accounting and Tax Practices </a:t>
            </a:r>
            <a:endParaRPr lang="tr-TR" sz="2000" dirty="0">
              <a:latin typeface="+mj-lt"/>
            </a:endParaRPr>
          </a:p>
          <a:p>
            <a:pPr marL="342900" indent="-342900" algn="just">
              <a:buFont typeface="Arial" panose="020B0604020202020204" pitchFamily="34" charset="0"/>
              <a:buChar char="•"/>
            </a:pPr>
            <a:r>
              <a:rPr lang="en-US" sz="2000" dirty="0">
                <a:latin typeface="+mj-lt"/>
              </a:rPr>
              <a:t>Marketing </a:t>
            </a:r>
            <a:endParaRPr lang="tr-TR" sz="2000" dirty="0">
              <a:latin typeface="+mj-lt"/>
            </a:endParaRPr>
          </a:p>
          <a:p>
            <a:pPr marL="342900" indent="-342900" algn="just">
              <a:buFont typeface="Arial" panose="020B0604020202020204" pitchFamily="34" charset="0"/>
              <a:buChar char="•"/>
            </a:pPr>
            <a:r>
              <a:rPr lang="en-US" sz="2000" dirty="0">
                <a:latin typeface="+mj-lt"/>
              </a:rPr>
              <a:t>Management of Health Institutions</a:t>
            </a:r>
            <a:endParaRPr lang="tr-TR" sz="2000" dirty="0">
              <a:latin typeface="+mj-lt"/>
            </a:endParaRPr>
          </a:p>
          <a:p>
            <a:pPr marL="342900" indent="-342900" algn="just">
              <a:buFont typeface="Arial" panose="020B0604020202020204" pitchFamily="34" charset="0"/>
              <a:buChar char="•"/>
            </a:pPr>
            <a:r>
              <a:rPr lang="en-US" sz="2000" dirty="0">
                <a:latin typeface="+mj-lt"/>
              </a:rPr>
              <a:t>Tourism and Hotel Management</a:t>
            </a:r>
          </a:p>
          <a:p>
            <a:pPr marL="342900" indent="-342900" algn="just">
              <a:buFont typeface="Arial" panose="020B0604020202020204" pitchFamily="34" charset="0"/>
              <a:buChar char="•"/>
            </a:pPr>
            <a:endParaRPr lang="en-US" sz="2000" dirty="0">
              <a:latin typeface="+mj-lt"/>
            </a:endParaRPr>
          </a:p>
          <a:p>
            <a:pPr marL="342900" indent="-342900">
              <a:lnSpc>
                <a:spcPct val="100000"/>
              </a:lnSpc>
              <a:buFont typeface="Wingdings" pitchFamily="2" charset="2"/>
              <a:buChar char="Ø"/>
            </a:pPr>
            <a:r>
              <a:rPr lang="tr-TR" sz="2000" b="1" dirty="0">
                <a:latin typeface="+mj-lt"/>
              </a:rPr>
              <a:t>Senirkent </a:t>
            </a:r>
            <a:r>
              <a:rPr lang="tr-TR" sz="2000" b="1" dirty="0" err="1">
                <a:latin typeface="+mj-lt"/>
              </a:rPr>
              <a:t>Vocational</a:t>
            </a:r>
            <a:r>
              <a:rPr lang="tr-TR" sz="2000" b="1" dirty="0">
                <a:latin typeface="+mj-lt"/>
              </a:rPr>
              <a:t> School </a:t>
            </a:r>
          </a:p>
          <a:p>
            <a:pPr marL="342900" indent="-342900">
              <a:lnSpc>
                <a:spcPct val="100000"/>
              </a:lnSpc>
              <a:buFont typeface="Arial" panose="020B0604020202020204" pitchFamily="34" charset="0"/>
              <a:buChar char="•"/>
            </a:pPr>
            <a:r>
              <a:rPr lang="tr-TR" sz="2000" dirty="0" err="1">
                <a:latin typeface="+mj-lt"/>
              </a:rPr>
              <a:t>Computer</a:t>
            </a:r>
            <a:r>
              <a:rPr lang="tr-TR" sz="2000" dirty="0">
                <a:latin typeface="+mj-lt"/>
              </a:rPr>
              <a:t> </a:t>
            </a:r>
            <a:r>
              <a:rPr lang="tr-TR" sz="2000" dirty="0" err="1">
                <a:latin typeface="+mj-lt"/>
              </a:rPr>
              <a:t>programming</a:t>
            </a:r>
            <a:r>
              <a:rPr lang="tr-TR" sz="2000" dirty="0">
                <a:latin typeface="+mj-lt"/>
              </a:rPr>
              <a:t> </a:t>
            </a:r>
          </a:p>
          <a:p>
            <a:pPr marL="342900" indent="-342900">
              <a:lnSpc>
                <a:spcPct val="100000"/>
              </a:lnSpc>
              <a:buFont typeface="Arial" panose="020B0604020202020204" pitchFamily="34" charset="0"/>
              <a:buChar char="•"/>
            </a:pPr>
            <a:r>
              <a:rPr lang="tr-TR" sz="2000" dirty="0">
                <a:latin typeface="+mj-lt"/>
              </a:rPr>
              <a:t>Construction </a:t>
            </a:r>
            <a:r>
              <a:rPr lang="tr-TR" sz="2000" dirty="0" err="1">
                <a:latin typeface="+mj-lt"/>
              </a:rPr>
              <a:t>Technology</a:t>
            </a:r>
            <a:r>
              <a:rPr lang="tr-TR" sz="2000" dirty="0">
                <a:latin typeface="+mj-lt"/>
              </a:rPr>
              <a:t> </a:t>
            </a:r>
          </a:p>
          <a:p>
            <a:pPr marL="342900" indent="-342900">
              <a:lnSpc>
                <a:spcPct val="100000"/>
              </a:lnSpc>
              <a:buFont typeface="Arial" panose="020B0604020202020204" pitchFamily="34" charset="0"/>
              <a:buChar char="•"/>
            </a:pPr>
            <a:r>
              <a:rPr lang="tr-TR" sz="2000" dirty="0" err="1">
                <a:latin typeface="+mj-lt"/>
              </a:rPr>
              <a:t>Logistics</a:t>
            </a:r>
            <a:r>
              <a:rPr lang="tr-TR" sz="2000" dirty="0">
                <a:latin typeface="+mj-lt"/>
              </a:rPr>
              <a:t> </a:t>
            </a:r>
          </a:p>
          <a:p>
            <a:pPr marL="342900" indent="-342900">
              <a:lnSpc>
                <a:spcPct val="100000"/>
              </a:lnSpc>
              <a:buFont typeface="Arial" panose="020B0604020202020204" pitchFamily="34" charset="0"/>
              <a:buChar char="•"/>
            </a:pPr>
            <a:r>
              <a:rPr lang="tr-TR" sz="2000" dirty="0" err="1">
                <a:latin typeface="+mj-lt"/>
              </a:rPr>
              <a:t>Opticianry</a:t>
            </a:r>
            <a:r>
              <a:rPr lang="tr-TR" sz="2000" dirty="0">
                <a:latin typeface="+mj-lt"/>
              </a:rPr>
              <a:t> </a:t>
            </a:r>
          </a:p>
          <a:p>
            <a:pPr marL="342900" indent="-342900">
              <a:lnSpc>
                <a:spcPct val="100000"/>
              </a:lnSpc>
              <a:buFont typeface="Arial" panose="020B0604020202020204" pitchFamily="34" charset="0"/>
              <a:buChar char="•"/>
            </a:pPr>
            <a:r>
              <a:rPr lang="tr-TR" sz="2000" dirty="0">
                <a:latin typeface="+mj-lt"/>
              </a:rPr>
              <a:t>Management of </a:t>
            </a:r>
            <a:r>
              <a:rPr lang="tr-TR" sz="2000" dirty="0" err="1">
                <a:latin typeface="+mj-lt"/>
              </a:rPr>
              <a:t>Health</a:t>
            </a:r>
            <a:r>
              <a:rPr lang="tr-TR" sz="2000" dirty="0">
                <a:latin typeface="+mj-lt"/>
              </a:rPr>
              <a:t> </a:t>
            </a:r>
            <a:r>
              <a:rPr lang="tr-TR" sz="2000" dirty="0" err="1">
                <a:latin typeface="+mj-lt"/>
              </a:rPr>
              <a:t>Institutions</a:t>
            </a:r>
            <a:endParaRPr lang="tr-TR" sz="2000" dirty="0">
              <a:latin typeface="+mj-lt"/>
            </a:endParaRPr>
          </a:p>
          <a:p>
            <a:pPr algn="just"/>
            <a:endParaRPr lang="en-US" sz="2000" dirty="0">
              <a:latin typeface="+mj-lt"/>
            </a:endParaRPr>
          </a:p>
          <a:p>
            <a:pPr algn="just"/>
            <a:endParaRPr lang="en-US" sz="2400" dirty="0">
              <a:latin typeface="+mj-lt"/>
            </a:endParaRPr>
          </a:p>
          <a:p>
            <a:pPr algn="just"/>
            <a:endParaRPr lang="en-US" sz="2400" dirty="0">
              <a:latin typeface="+mj-lt"/>
            </a:endParaRPr>
          </a:p>
          <a:p>
            <a:endParaRPr lang="en-US" sz="2400" dirty="0">
              <a:latin typeface="+mj-lt"/>
            </a:endParaRPr>
          </a:p>
          <a:p>
            <a:endParaRPr lang="en-US" dirty="0">
              <a:latin typeface="+mj-lt"/>
            </a:endParaRPr>
          </a:p>
        </p:txBody>
      </p:sp>
    </p:spTree>
    <p:extLst>
      <p:ext uri="{BB962C8B-B14F-4D97-AF65-F5344CB8AC3E}">
        <p14:creationId xmlns:p14="http://schemas.microsoft.com/office/powerpoint/2010/main" val="5564579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ABF973C-CE3F-9A4D-DF95-5870F7B4BCB5}"/>
              </a:ext>
            </a:extLst>
          </p:cNvPr>
          <p:cNvSpPr>
            <a:spLocks noGrp="1"/>
          </p:cNvSpPr>
          <p:nvPr>
            <p:ph type="title"/>
          </p:nvPr>
        </p:nvSpPr>
        <p:spPr>
          <a:xfrm>
            <a:off x="838200" y="681037"/>
            <a:ext cx="10515600" cy="794395"/>
          </a:xfrm>
        </p:spPr>
        <p:txBody>
          <a:bodyPr>
            <a:normAutofit/>
          </a:bodyPr>
          <a:lstStyle/>
          <a:p>
            <a:r>
              <a:rPr lang="tr-TR" sz="2800" b="1" dirty="0">
                <a:solidFill>
                  <a:schemeClr val="accent1">
                    <a:lumMod val="50000"/>
                  </a:schemeClr>
                </a:solidFill>
                <a:latin typeface="Arial Rounded MT Bold" panose="020F0704030504030204" pitchFamily="34" charset="0"/>
                <a:cs typeface="Baloo Bhaijaan" panose="03080902040302020200" pitchFamily="66" charset="-78"/>
              </a:rPr>
              <a:t>ISPARTA: ‘City of </a:t>
            </a:r>
            <a:r>
              <a:rPr lang="tr-TR" sz="2800" b="1" dirty="0" err="1">
                <a:solidFill>
                  <a:schemeClr val="accent1">
                    <a:lumMod val="50000"/>
                  </a:schemeClr>
                </a:solidFill>
                <a:latin typeface="Arial Rounded MT Bold" panose="020F0704030504030204" pitchFamily="34" charset="0"/>
                <a:cs typeface="Baloo Bhaijaan" panose="03080902040302020200" pitchFamily="66" charset="-78"/>
              </a:rPr>
              <a:t>Roses</a:t>
            </a:r>
            <a:r>
              <a:rPr lang="tr-TR" sz="2800" b="1" dirty="0">
                <a:solidFill>
                  <a:schemeClr val="accent1">
                    <a:lumMod val="50000"/>
                  </a:schemeClr>
                </a:solidFill>
                <a:latin typeface="Arial Rounded MT Bold" panose="020F0704030504030204" pitchFamily="34" charset="0"/>
                <a:cs typeface="Baloo Bhaijaan" panose="03080902040302020200" pitchFamily="66" charset="-78"/>
              </a:rPr>
              <a:t> </a:t>
            </a:r>
            <a:r>
              <a:rPr lang="tr-TR" sz="2800" b="1" dirty="0" err="1">
                <a:solidFill>
                  <a:schemeClr val="accent1">
                    <a:lumMod val="50000"/>
                  </a:schemeClr>
                </a:solidFill>
                <a:latin typeface="Arial Rounded MT Bold" panose="020F0704030504030204" pitchFamily="34" charset="0"/>
                <a:cs typeface="Baloo Bhaijaan" panose="03080902040302020200" pitchFamily="66" charset="-78"/>
              </a:rPr>
              <a:t>and</a:t>
            </a:r>
            <a:r>
              <a:rPr lang="tr-TR" sz="2800" b="1" dirty="0">
                <a:solidFill>
                  <a:schemeClr val="accent1">
                    <a:lumMod val="50000"/>
                  </a:schemeClr>
                </a:solidFill>
                <a:latin typeface="Arial Rounded MT Bold" panose="020F0704030504030204" pitchFamily="34" charset="0"/>
                <a:cs typeface="Baloo Bhaijaan" panose="03080902040302020200" pitchFamily="66" charset="-78"/>
              </a:rPr>
              <a:t> Lake’</a:t>
            </a:r>
          </a:p>
        </p:txBody>
      </p:sp>
      <p:sp>
        <p:nvSpPr>
          <p:cNvPr id="3" name="İçerik Yer Tutucusu 2">
            <a:extLst>
              <a:ext uri="{FF2B5EF4-FFF2-40B4-BE49-F238E27FC236}">
                <a16:creationId xmlns:a16="http://schemas.microsoft.com/office/drawing/2014/main" id="{DD0D19B6-EDCE-D7AB-57AE-E1A463D3675F}"/>
              </a:ext>
            </a:extLst>
          </p:cNvPr>
          <p:cNvSpPr>
            <a:spLocks noGrp="1"/>
          </p:cNvSpPr>
          <p:nvPr>
            <p:ph idx="1"/>
          </p:nvPr>
        </p:nvSpPr>
        <p:spPr/>
        <p:txBody>
          <a:bodyPr/>
          <a:lstStyle/>
          <a:p>
            <a:pPr algn="just"/>
            <a:r>
              <a:rPr lang="en-US" dirty="0" err="1"/>
              <a:t>Isparta</a:t>
            </a:r>
            <a:r>
              <a:rPr lang="en-US" dirty="0"/>
              <a:t>, renowned for its natural beauty, stands out as one of the most livable cities, excelling in essential services such as education and healthcare.</a:t>
            </a:r>
            <a:endParaRPr lang="tr-TR" dirty="0"/>
          </a:p>
          <a:p>
            <a:pPr algn="just"/>
            <a:r>
              <a:rPr lang="en-US" dirty="0"/>
              <a:t>For students, this welcoming city offers affordable living expenses compared to other cities, along with a safe and secure urban environment.</a:t>
            </a:r>
          </a:p>
          <a:p>
            <a:pPr algn="just"/>
            <a:endParaRPr lang="tr-TR" dirty="0"/>
          </a:p>
        </p:txBody>
      </p:sp>
    </p:spTree>
    <p:extLst>
      <p:ext uri="{BB962C8B-B14F-4D97-AF65-F5344CB8AC3E}">
        <p14:creationId xmlns:p14="http://schemas.microsoft.com/office/powerpoint/2010/main" val="2114506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559DBCE3-7644-4344-36B6-881FFD1E9C95}"/>
              </a:ext>
            </a:extLst>
          </p:cNvPr>
          <p:cNvSpPr>
            <a:spLocks noGrp="1"/>
          </p:cNvSpPr>
          <p:nvPr>
            <p:ph idx="1"/>
          </p:nvPr>
        </p:nvSpPr>
        <p:spPr>
          <a:xfrm>
            <a:off x="6096000" y="425301"/>
            <a:ext cx="5259388" cy="5890437"/>
          </a:xfrm>
        </p:spPr>
        <p:txBody>
          <a:bodyPr>
            <a:normAutofit fontScale="70000" lnSpcReduction="20000"/>
          </a:bodyPr>
          <a:lstStyle/>
          <a:p>
            <a:pPr>
              <a:buFont typeface="Wingdings" pitchFamily="2" charset="2"/>
              <a:buChar char="Ø"/>
            </a:pPr>
            <a:r>
              <a:rPr lang="tr-TR" sz="3200" b="1" dirty="0">
                <a:latin typeface="+mj-lt"/>
              </a:rPr>
              <a:t> </a:t>
            </a:r>
            <a:r>
              <a:rPr lang="en-US" sz="3200" b="1" dirty="0">
                <a:latin typeface="+mj-lt"/>
              </a:rPr>
              <a:t>Vocational School of Technical Sciences </a:t>
            </a:r>
            <a:endParaRPr lang="tr-TR" sz="3200" b="1" dirty="0">
              <a:latin typeface="+mj-lt"/>
            </a:endParaRPr>
          </a:p>
          <a:p>
            <a:r>
              <a:rPr lang="en-US" sz="3200" dirty="0">
                <a:latin typeface="+mj-lt"/>
              </a:rPr>
              <a:t>Computer Programming</a:t>
            </a:r>
            <a:endParaRPr lang="tr-TR" sz="3200" dirty="0">
              <a:latin typeface="+mj-lt"/>
            </a:endParaRPr>
          </a:p>
          <a:p>
            <a:r>
              <a:rPr lang="en-US" sz="3200" dirty="0">
                <a:latin typeface="+mj-lt"/>
              </a:rPr>
              <a:t>Biomedical Device Technology </a:t>
            </a:r>
            <a:endParaRPr lang="tr-TR" sz="3200" dirty="0">
              <a:latin typeface="+mj-lt"/>
            </a:endParaRPr>
          </a:p>
          <a:p>
            <a:r>
              <a:rPr lang="en-US" sz="3200" dirty="0">
                <a:latin typeface="+mj-lt"/>
              </a:rPr>
              <a:t>Electricity </a:t>
            </a:r>
            <a:endParaRPr lang="tr-TR" sz="3200" dirty="0">
              <a:latin typeface="+mj-lt"/>
            </a:endParaRPr>
          </a:p>
          <a:p>
            <a:r>
              <a:rPr lang="en-US" sz="3200" dirty="0">
                <a:latin typeface="+mj-lt"/>
              </a:rPr>
              <a:t>Electrical Technology </a:t>
            </a:r>
            <a:endParaRPr lang="tr-TR" sz="3200" dirty="0">
              <a:latin typeface="+mj-lt"/>
            </a:endParaRPr>
          </a:p>
          <a:p>
            <a:r>
              <a:rPr lang="en-US" sz="3200" dirty="0">
                <a:latin typeface="+mj-lt"/>
              </a:rPr>
              <a:t>Photography &amp; Videography </a:t>
            </a:r>
            <a:endParaRPr lang="tr-TR" sz="3200" dirty="0">
              <a:latin typeface="+mj-lt"/>
            </a:endParaRPr>
          </a:p>
          <a:p>
            <a:r>
              <a:rPr lang="en-US" sz="3200" dirty="0">
                <a:latin typeface="+mj-lt"/>
              </a:rPr>
              <a:t>Traditional Handicrafts </a:t>
            </a:r>
            <a:endParaRPr lang="tr-TR" sz="3200" dirty="0">
              <a:latin typeface="+mj-lt"/>
            </a:endParaRPr>
          </a:p>
          <a:p>
            <a:r>
              <a:rPr lang="en-US" sz="3200" dirty="0">
                <a:latin typeface="+mj-lt"/>
              </a:rPr>
              <a:t>Mapping and </a:t>
            </a:r>
            <a:r>
              <a:rPr lang="en-US" sz="3200" dirty="0" err="1">
                <a:latin typeface="+mj-lt"/>
              </a:rPr>
              <a:t>Cadastre</a:t>
            </a:r>
            <a:r>
              <a:rPr lang="en-US" sz="3200" dirty="0">
                <a:latin typeface="+mj-lt"/>
              </a:rPr>
              <a:t> </a:t>
            </a:r>
            <a:endParaRPr lang="tr-TR" sz="3200" dirty="0">
              <a:latin typeface="+mj-lt"/>
            </a:endParaRPr>
          </a:p>
          <a:p>
            <a:r>
              <a:rPr lang="en-US" sz="3200" dirty="0">
                <a:latin typeface="+mj-lt"/>
              </a:rPr>
              <a:t>Construction Technology </a:t>
            </a:r>
            <a:endParaRPr lang="tr-TR" sz="3200" dirty="0">
              <a:latin typeface="+mj-lt"/>
            </a:endParaRPr>
          </a:p>
          <a:p>
            <a:r>
              <a:rPr lang="en-US" sz="3200" dirty="0">
                <a:latin typeface="+mj-lt"/>
              </a:rPr>
              <a:t>Occupational Health and Safety </a:t>
            </a:r>
            <a:endParaRPr lang="tr-TR" sz="3200" dirty="0">
              <a:latin typeface="+mj-lt"/>
            </a:endParaRPr>
          </a:p>
          <a:p>
            <a:r>
              <a:rPr lang="en-US" sz="3200" dirty="0">
                <a:latin typeface="+mj-lt"/>
              </a:rPr>
              <a:t>Machine </a:t>
            </a:r>
            <a:endParaRPr lang="tr-TR" sz="3200" dirty="0">
              <a:latin typeface="+mj-lt"/>
            </a:endParaRPr>
          </a:p>
          <a:p>
            <a:r>
              <a:rPr lang="en-US" sz="3200" dirty="0">
                <a:latin typeface="+mj-lt"/>
              </a:rPr>
              <a:t>Mechatronics </a:t>
            </a:r>
            <a:endParaRPr lang="tr-TR" sz="3200" dirty="0">
              <a:latin typeface="+mj-lt"/>
            </a:endParaRPr>
          </a:p>
          <a:p>
            <a:r>
              <a:rPr lang="en-US" sz="3200" dirty="0">
                <a:latin typeface="+mj-lt"/>
              </a:rPr>
              <a:t>Opticianry </a:t>
            </a:r>
            <a:endParaRPr lang="tr-TR" sz="3200" dirty="0">
              <a:latin typeface="+mj-lt"/>
            </a:endParaRPr>
          </a:p>
          <a:p>
            <a:r>
              <a:rPr lang="en-US" sz="3200" dirty="0">
                <a:latin typeface="+mj-lt"/>
              </a:rPr>
              <a:t>Radio and Television Programming </a:t>
            </a:r>
            <a:endParaRPr lang="tr-TR" sz="3200" dirty="0">
              <a:latin typeface="+mj-lt"/>
            </a:endParaRPr>
          </a:p>
          <a:p>
            <a:r>
              <a:rPr lang="en-US" sz="3200" dirty="0">
                <a:latin typeface="+mj-lt"/>
              </a:rPr>
              <a:t>Transportation and Traffic Services </a:t>
            </a:r>
            <a:endParaRPr lang="tr-TR" sz="3200" dirty="0">
              <a:latin typeface="+mj-lt"/>
            </a:endParaRPr>
          </a:p>
          <a:p>
            <a:r>
              <a:rPr lang="en-US" sz="3200" dirty="0">
                <a:latin typeface="+mj-lt"/>
              </a:rPr>
              <a:t>Building Inspection</a:t>
            </a:r>
            <a:endParaRPr lang="tr-TR" sz="3200" dirty="0">
              <a:latin typeface="+mj-lt"/>
            </a:endParaRPr>
          </a:p>
          <a:p>
            <a:pPr marL="0" indent="0">
              <a:buNone/>
            </a:pPr>
            <a:endParaRPr lang="en-US" dirty="0">
              <a:latin typeface="+mj-lt"/>
            </a:endParaRPr>
          </a:p>
        </p:txBody>
      </p:sp>
      <p:sp>
        <p:nvSpPr>
          <p:cNvPr id="4" name="Metin Yer Tutucusu 3">
            <a:extLst>
              <a:ext uri="{FF2B5EF4-FFF2-40B4-BE49-F238E27FC236}">
                <a16:creationId xmlns:a16="http://schemas.microsoft.com/office/drawing/2014/main" id="{26FF1825-087B-0E6D-0DA4-6182B6C82EE1}"/>
              </a:ext>
            </a:extLst>
          </p:cNvPr>
          <p:cNvSpPr>
            <a:spLocks noGrp="1"/>
          </p:cNvSpPr>
          <p:nvPr>
            <p:ph type="body" sz="half" idx="2"/>
          </p:nvPr>
        </p:nvSpPr>
        <p:spPr>
          <a:xfrm>
            <a:off x="839788" y="425302"/>
            <a:ext cx="4710407" cy="5890436"/>
          </a:xfrm>
        </p:spPr>
        <p:txBody>
          <a:bodyPr>
            <a:normAutofit fontScale="77500" lnSpcReduction="20000"/>
          </a:bodyPr>
          <a:lstStyle/>
          <a:p>
            <a:pPr marL="285750" indent="-285750">
              <a:lnSpc>
                <a:spcPct val="100000"/>
              </a:lnSpc>
              <a:buFont typeface="Wingdings" pitchFamily="2" charset="2"/>
              <a:buChar char="Ø"/>
            </a:pPr>
            <a:r>
              <a:rPr lang="en-US" sz="2400" b="1" dirty="0" err="1">
                <a:latin typeface="+mj-lt"/>
              </a:rPr>
              <a:t>Sütçüler</a:t>
            </a:r>
            <a:r>
              <a:rPr lang="en-US" sz="2400" b="1" dirty="0">
                <a:latin typeface="+mj-lt"/>
              </a:rPr>
              <a:t> Prof. Dr. Hasan </a:t>
            </a:r>
            <a:r>
              <a:rPr lang="en-US" sz="2400" b="1" dirty="0" err="1">
                <a:latin typeface="+mj-lt"/>
              </a:rPr>
              <a:t>Gürbüz</a:t>
            </a:r>
            <a:r>
              <a:rPr lang="en-US" sz="2400" b="1" dirty="0">
                <a:latin typeface="+mj-lt"/>
              </a:rPr>
              <a:t> Vocational School </a:t>
            </a:r>
          </a:p>
          <a:p>
            <a:pPr marL="285750" indent="-285750">
              <a:lnSpc>
                <a:spcPct val="100000"/>
              </a:lnSpc>
              <a:buFont typeface="Arial" panose="020B0604020202020204" pitchFamily="34" charset="0"/>
              <a:buChar char="•"/>
            </a:pPr>
            <a:r>
              <a:rPr lang="en-US" sz="2400" dirty="0">
                <a:latin typeface="+mj-lt"/>
              </a:rPr>
              <a:t>Hunting and Wildlife </a:t>
            </a:r>
          </a:p>
          <a:p>
            <a:pPr marL="285750" indent="-285750">
              <a:lnSpc>
                <a:spcPct val="100000"/>
              </a:lnSpc>
              <a:buFont typeface="Arial" panose="020B0604020202020204" pitchFamily="34" charset="0"/>
              <a:buChar char="•"/>
            </a:pPr>
            <a:r>
              <a:rPr lang="en-US" sz="2400" dirty="0">
                <a:latin typeface="+mj-lt"/>
              </a:rPr>
              <a:t>Occupational Health and Safety </a:t>
            </a:r>
          </a:p>
          <a:p>
            <a:pPr marL="285750" indent="-285750">
              <a:lnSpc>
                <a:spcPct val="100000"/>
              </a:lnSpc>
              <a:buFont typeface="Arial" panose="020B0604020202020204" pitchFamily="34" charset="0"/>
              <a:buChar char="•"/>
            </a:pPr>
            <a:r>
              <a:rPr lang="en-US" sz="2400" dirty="0">
                <a:latin typeface="+mj-lt"/>
              </a:rPr>
              <a:t>Logistics </a:t>
            </a:r>
          </a:p>
          <a:p>
            <a:pPr marL="285750" indent="-285750">
              <a:lnSpc>
                <a:spcPct val="100000"/>
              </a:lnSpc>
              <a:buFont typeface="Arial" panose="020B0604020202020204" pitchFamily="34" charset="0"/>
              <a:buChar char="•"/>
            </a:pPr>
            <a:r>
              <a:rPr lang="en-US" sz="2400" dirty="0">
                <a:latin typeface="+mj-lt"/>
              </a:rPr>
              <a:t>Finance </a:t>
            </a:r>
          </a:p>
          <a:p>
            <a:pPr marL="285750" indent="-285750">
              <a:lnSpc>
                <a:spcPct val="100000"/>
              </a:lnSpc>
              <a:buFont typeface="Arial" panose="020B0604020202020204" pitchFamily="34" charset="0"/>
              <a:buChar char="•"/>
            </a:pPr>
            <a:r>
              <a:rPr lang="en-US" sz="2400" dirty="0">
                <a:latin typeface="+mj-lt"/>
              </a:rPr>
              <a:t>Forestry and Forestry Products</a:t>
            </a:r>
          </a:p>
          <a:p>
            <a:endParaRPr lang="en-US" sz="2400" b="1" dirty="0">
              <a:latin typeface="+mj-lt"/>
            </a:endParaRPr>
          </a:p>
          <a:p>
            <a:pPr marL="285750" indent="-285750">
              <a:buFont typeface="Wingdings" pitchFamily="2" charset="2"/>
              <a:buChar char="Ø"/>
            </a:pPr>
            <a:r>
              <a:rPr lang="en-US" sz="2400" b="1" dirty="0" err="1">
                <a:latin typeface="+mj-lt"/>
              </a:rPr>
              <a:t>Şarkikaraağaç</a:t>
            </a:r>
            <a:r>
              <a:rPr lang="en-US" sz="2400" b="1" dirty="0">
                <a:latin typeface="+mj-lt"/>
              </a:rPr>
              <a:t> Vocational School </a:t>
            </a:r>
            <a:endParaRPr lang="tr-TR" sz="2400" b="1" dirty="0">
              <a:latin typeface="+mj-lt"/>
            </a:endParaRPr>
          </a:p>
          <a:p>
            <a:pPr marL="285750" indent="-285750">
              <a:buFont typeface="Arial" panose="020B0604020202020204" pitchFamily="34" charset="0"/>
              <a:buChar char="•"/>
            </a:pPr>
            <a:r>
              <a:rPr lang="en-US" sz="2400" dirty="0">
                <a:latin typeface="+mj-lt"/>
              </a:rPr>
              <a:t>Office Management and Secretaryship </a:t>
            </a:r>
            <a:endParaRPr lang="tr-TR" sz="2400" dirty="0">
              <a:latin typeface="+mj-lt"/>
            </a:endParaRPr>
          </a:p>
          <a:p>
            <a:pPr marL="285750" indent="-285750">
              <a:buFont typeface="Arial" panose="020B0604020202020204" pitchFamily="34" charset="0"/>
              <a:buChar char="•"/>
            </a:pPr>
            <a:r>
              <a:rPr lang="en-US" sz="2400" dirty="0">
                <a:latin typeface="+mj-lt"/>
              </a:rPr>
              <a:t>Food Technology </a:t>
            </a:r>
            <a:endParaRPr lang="tr-TR" sz="2400" dirty="0">
              <a:latin typeface="+mj-lt"/>
            </a:endParaRPr>
          </a:p>
          <a:p>
            <a:pPr marL="285750" indent="-285750">
              <a:buFont typeface="Arial" panose="020B0604020202020204" pitchFamily="34" charset="0"/>
              <a:buChar char="•"/>
            </a:pPr>
            <a:r>
              <a:rPr lang="en-US" sz="2400" dirty="0">
                <a:latin typeface="+mj-lt"/>
              </a:rPr>
              <a:t>Laboratory and Veterinary Health </a:t>
            </a:r>
            <a:endParaRPr lang="tr-TR" sz="2400" dirty="0">
              <a:latin typeface="+mj-lt"/>
            </a:endParaRPr>
          </a:p>
          <a:p>
            <a:pPr marL="285750" indent="-285750">
              <a:buFont typeface="Arial" panose="020B0604020202020204" pitchFamily="34" charset="0"/>
              <a:buChar char="•"/>
            </a:pPr>
            <a:r>
              <a:rPr lang="en-US" sz="2400" dirty="0">
                <a:latin typeface="+mj-lt"/>
              </a:rPr>
              <a:t>Management of Health Institutions</a:t>
            </a:r>
            <a:endParaRPr lang="tr-TR" sz="2400" dirty="0">
              <a:latin typeface="+mj-lt"/>
            </a:endParaRPr>
          </a:p>
          <a:p>
            <a:pPr marL="285750" indent="-285750">
              <a:buFont typeface="Arial" panose="020B0604020202020204" pitchFamily="34" charset="0"/>
              <a:buChar char="•"/>
            </a:pPr>
            <a:r>
              <a:rPr lang="en-US" sz="2400" dirty="0">
                <a:latin typeface="+mj-lt"/>
              </a:rPr>
              <a:t> Business Management </a:t>
            </a:r>
            <a:endParaRPr lang="tr-TR" sz="2400" dirty="0">
              <a:latin typeface="+mj-lt"/>
            </a:endParaRPr>
          </a:p>
          <a:p>
            <a:endParaRPr lang="tr-TR" sz="2400" dirty="0">
              <a:latin typeface="+mj-lt"/>
            </a:endParaRPr>
          </a:p>
          <a:p>
            <a:pPr marL="285750" indent="-285750">
              <a:buFont typeface="Wingdings" pitchFamily="2" charset="2"/>
              <a:buChar char="Ø"/>
            </a:pPr>
            <a:r>
              <a:rPr lang="en-US" sz="2400" b="1" dirty="0" err="1">
                <a:latin typeface="+mj-lt"/>
              </a:rPr>
              <a:t>Şarkikaraağaç</a:t>
            </a:r>
            <a:r>
              <a:rPr lang="en-US" sz="2400" b="1" dirty="0">
                <a:latin typeface="+mj-lt"/>
              </a:rPr>
              <a:t> Vocational School of Tourism </a:t>
            </a:r>
            <a:endParaRPr lang="tr-TR" sz="2400" b="1" dirty="0">
              <a:latin typeface="+mj-lt"/>
            </a:endParaRPr>
          </a:p>
          <a:p>
            <a:pPr marL="285750" indent="-285750">
              <a:buFont typeface="Arial" panose="020B0604020202020204" pitchFamily="34" charset="0"/>
              <a:buChar char="•"/>
            </a:pPr>
            <a:r>
              <a:rPr lang="en-US" sz="2400" dirty="0">
                <a:latin typeface="+mj-lt"/>
              </a:rPr>
              <a:t>Cookery </a:t>
            </a:r>
            <a:endParaRPr lang="tr-TR" sz="2400" dirty="0">
              <a:latin typeface="+mj-lt"/>
            </a:endParaRPr>
          </a:p>
          <a:p>
            <a:pPr>
              <a:lnSpc>
                <a:spcPct val="100000"/>
              </a:lnSpc>
            </a:pPr>
            <a:endParaRPr lang="en-US" sz="1800" dirty="0">
              <a:latin typeface="+mj-lt"/>
            </a:endParaRPr>
          </a:p>
        </p:txBody>
      </p:sp>
    </p:spTree>
    <p:extLst>
      <p:ext uri="{BB962C8B-B14F-4D97-AF65-F5344CB8AC3E}">
        <p14:creationId xmlns:p14="http://schemas.microsoft.com/office/powerpoint/2010/main" val="7322225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3" name="İçerik Yer Tutucusu 2">
            <a:extLst>
              <a:ext uri="{FF2B5EF4-FFF2-40B4-BE49-F238E27FC236}">
                <a16:creationId xmlns:a16="http://schemas.microsoft.com/office/drawing/2014/main" id="{7275F27D-464E-2B09-63D5-F1B132030CA7}"/>
              </a:ext>
            </a:extLst>
          </p:cNvPr>
          <p:cNvSpPr>
            <a:spLocks noGrp="1"/>
          </p:cNvSpPr>
          <p:nvPr>
            <p:ph idx="1"/>
          </p:nvPr>
        </p:nvSpPr>
        <p:spPr>
          <a:xfrm>
            <a:off x="5973726" y="303028"/>
            <a:ext cx="5273748" cy="6251944"/>
          </a:xfrm>
        </p:spPr>
        <p:txBody>
          <a:bodyPr>
            <a:noAutofit/>
          </a:bodyPr>
          <a:lstStyle/>
          <a:p>
            <a:pPr>
              <a:buFont typeface="Wingdings" pitchFamily="2" charset="2"/>
              <a:buChar char="Ø"/>
            </a:pPr>
            <a:r>
              <a:rPr lang="en-US" sz="1800" b="1" dirty="0" err="1">
                <a:latin typeface="+mj-lt"/>
              </a:rPr>
              <a:t>Yalvaç</a:t>
            </a:r>
            <a:r>
              <a:rPr lang="en-US" sz="1800" b="1" dirty="0">
                <a:latin typeface="+mj-lt"/>
              </a:rPr>
              <a:t> Vocational School</a:t>
            </a:r>
            <a:endParaRPr lang="tr-TR" sz="1800" b="1" dirty="0">
              <a:latin typeface="+mj-lt"/>
            </a:endParaRPr>
          </a:p>
          <a:p>
            <a:r>
              <a:rPr lang="en-US" sz="1800" dirty="0">
                <a:latin typeface="+mj-lt"/>
              </a:rPr>
              <a:t>Cookery </a:t>
            </a:r>
            <a:endParaRPr lang="tr-TR" sz="1800" dirty="0">
              <a:latin typeface="+mj-lt"/>
            </a:endParaRPr>
          </a:p>
          <a:p>
            <a:r>
              <a:rPr lang="en-US" sz="1800" dirty="0">
                <a:latin typeface="+mj-lt"/>
              </a:rPr>
              <a:t>Banking and Insurance </a:t>
            </a:r>
            <a:endParaRPr lang="tr-TR" sz="1800" dirty="0">
              <a:latin typeface="+mj-lt"/>
            </a:endParaRPr>
          </a:p>
          <a:p>
            <a:r>
              <a:rPr lang="en-US" sz="1800" dirty="0">
                <a:latin typeface="+mj-lt"/>
              </a:rPr>
              <a:t>Office Management and Secretaryship </a:t>
            </a:r>
            <a:endParaRPr lang="tr-TR" sz="1800" dirty="0">
              <a:latin typeface="+mj-lt"/>
            </a:endParaRPr>
          </a:p>
          <a:p>
            <a:r>
              <a:rPr lang="en-US" sz="1800" dirty="0">
                <a:latin typeface="+mj-lt"/>
              </a:rPr>
              <a:t>Public Relations and Publicity </a:t>
            </a:r>
            <a:endParaRPr lang="tr-TR" sz="1800" dirty="0">
              <a:latin typeface="+mj-lt"/>
            </a:endParaRPr>
          </a:p>
          <a:p>
            <a:r>
              <a:rPr lang="en-US" sz="1800" dirty="0">
                <a:latin typeface="+mj-lt"/>
              </a:rPr>
              <a:t>Tourist Guidance </a:t>
            </a:r>
            <a:endParaRPr lang="tr-TR" sz="1800" dirty="0">
              <a:latin typeface="+mj-lt"/>
            </a:endParaRPr>
          </a:p>
          <a:p>
            <a:r>
              <a:rPr lang="en-US" sz="1800" dirty="0">
                <a:latin typeface="+mj-lt"/>
              </a:rPr>
              <a:t>Computer Programming </a:t>
            </a:r>
            <a:endParaRPr lang="tr-TR" sz="1800" dirty="0">
              <a:latin typeface="+mj-lt"/>
            </a:endParaRPr>
          </a:p>
          <a:p>
            <a:r>
              <a:rPr lang="en-US" sz="1800" dirty="0">
                <a:latin typeface="+mj-lt"/>
              </a:rPr>
              <a:t>Architectural Restoration </a:t>
            </a:r>
            <a:endParaRPr lang="tr-TR" sz="1800" dirty="0">
              <a:latin typeface="+mj-lt"/>
            </a:endParaRPr>
          </a:p>
          <a:p>
            <a:r>
              <a:rPr lang="en-US" sz="1800" dirty="0">
                <a:latin typeface="+mj-lt"/>
              </a:rPr>
              <a:t>Building Inspection </a:t>
            </a:r>
            <a:endParaRPr lang="tr-TR" sz="1800" dirty="0">
              <a:latin typeface="+mj-lt"/>
            </a:endParaRPr>
          </a:p>
          <a:p>
            <a:pPr>
              <a:buFont typeface="Wingdings" pitchFamily="2" charset="2"/>
              <a:buChar char="Ø"/>
            </a:pPr>
            <a:r>
              <a:rPr lang="en-US" sz="1800" b="1" dirty="0" err="1">
                <a:latin typeface="+mj-lt"/>
              </a:rPr>
              <a:t>Yalvaç</a:t>
            </a:r>
            <a:r>
              <a:rPr lang="en-US" sz="1800" b="1" dirty="0">
                <a:latin typeface="+mj-lt"/>
              </a:rPr>
              <a:t> Vocational School of Technical Sciences </a:t>
            </a:r>
            <a:endParaRPr lang="tr-TR" sz="1800" b="1" dirty="0">
              <a:latin typeface="+mj-lt"/>
            </a:endParaRPr>
          </a:p>
          <a:p>
            <a:r>
              <a:rPr lang="en-US" sz="1800" dirty="0">
                <a:latin typeface="+mj-lt"/>
              </a:rPr>
              <a:t>Electrical Energy Production Transmission and Distribution </a:t>
            </a:r>
            <a:endParaRPr lang="tr-TR" sz="1800" dirty="0">
              <a:latin typeface="+mj-lt"/>
            </a:endParaRPr>
          </a:p>
          <a:p>
            <a:r>
              <a:rPr lang="en-US" sz="1800" dirty="0">
                <a:latin typeface="+mj-lt"/>
              </a:rPr>
              <a:t>Building Inspection </a:t>
            </a:r>
            <a:endParaRPr lang="tr-TR" sz="1800" dirty="0">
              <a:latin typeface="+mj-lt"/>
            </a:endParaRPr>
          </a:p>
          <a:p>
            <a:r>
              <a:rPr lang="en-US" sz="1800" dirty="0">
                <a:latin typeface="+mj-lt"/>
              </a:rPr>
              <a:t>Architectural Restoration </a:t>
            </a:r>
            <a:endParaRPr lang="tr-TR" sz="1800" dirty="0">
              <a:latin typeface="+mj-lt"/>
            </a:endParaRPr>
          </a:p>
          <a:p>
            <a:r>
              <a:rPr lang="en-US" sz="1800" dirty="0">
                <a:latin typeface="+mj-lt"/>
              </a:rPr>
              <a:t>Program of Computer Programming </a:t>
            </a:r>
            <a:endParaRPr lang="tr-TR" sz="1800" dirty="0">
              <a:latin typeface="+mj-lt"/>
            </a:endParaRPr>
          </a:p>
          <a:p>
            <a:pPr>
              <a:buFont typeface="Wingdings" pitchFamily="2" charset="2"/>
              <a:buChar char="Ø"/>
            </a:pPr>
            <a:r>
              <a:rPr lang="en-US" sz="1800" b="1" dirty="0" err="1">
                <a:latin typeface="+mj-lt"/>
              </a:rPr>
              <a:t>Yenişarbademli</a:t>
            </a:r>
            <a:r>
              <a:rPr lang="en-US" sz="1800" b="1" dirty="0">
                <a:latin typeface="+mj-lt"/>
              </a:rPr>
              <a:t> Vocational School </a:t>
            </a:r>
            <a:endParaRPr lang="tr-TR" sz="1800" b="1" dirty="0">
              <a:latin typeface="+mj-lt"/>
            </a:endParaRPr>
          </a:p>
          <a:p>
            <a:r>
              <a:rPr lang="en-US" sz="1800" dirty="0">
                <a:latin typeface="+mj-lt"/>
              </a:rPr>
              <a:t>Hunting and Wildlife </a:t>
            </a:r>
            <a:endParaRPr lang="tr-TR" sz="1800" dirty="0">
              <a:latin typeface="+mj-lt"/>
            </a:endParaRPr>
          </a:p>
          <a:p>
            <a:r>
              <a:rPr lang="en-US" sz="1800" dirty="0">
                <a:latin typeface="+mj-lt"/>
              </a:rPr>
              <a:t>Forestry and Forestry Products</a:t>
            </a:r>
          </a:p>
        </p:txBody>
      </p:sp>
      <p:sp>
        <p:nvSpPr>
          <p:cNvPr id="4" name="Metin Yer Tutucusu 3">
            <a:extLst>
              <a:ext uri="{FF2B5EF4-FFF2-40B4-BE49-F238E27FC236}">
                <a16:creationId xmlns:a16="http://schemas.microsoft.com/office/drawing/2014/main" id="{8B44A1FB-334E-ACE9-2939-AD15CB32E369}"/>
              </a:ext>
            </a:extLst>
          </p:cNvPr>
          <p:cNvSpPr>
            <a:spLocks noGrp="1"/>
          </p:cNvSpPr>
          <p:nvPr>
            <p:ph type="body" sz="half" idx="2"/>
          </p:nvPr>
        </p:nvSpPr>
        <p:spPr>
          <a:xfrm>
            <a:off x="659219" y="353568"/>
            <a:ext cx="5025656" cy="5507482"/>
          </a:xfrm>
        </p:spPr>
        <p:txBody>
          <a:bodyPr>
            <a:noAutofit/>
          </a:bodyPr>
          <a:lstStyle/>
          <a:p>
            <a:pPr marL="342900" indent="-342900">
              <a:buFont typeface="Wingdings" pitchFamily="2" charset="2"/>
              <a:buChar char="Ø"/>
            </a:pPr>
            <a:r>
              <a:rPr lang="en-US" sz="1800" b="1" dirty="0" err="1">
                <a:latin typeface="+mj-lt"/>
              </a:rPr>
              <a:t>Uluborlu</a:t>
            </a:r>
            <a:r>
              <a:rPr lang="en-US" sz="1800" b="1" dirty="0">
                <a:latin typeface="+mj-lt"/>
              </a:rPr>
              <a:t> </a:t>
            </a:r>
            <a:r>
              <a:rPr lang="en-US" sz="1800" b="1" dirty="0" err="1">
                <a:latin typeface="+mj-lt"/>
              </a:rPr>
              <a:t>Sebahattin</a:t>
            </a:r>
            <a:r>
              <a:rPr lang="en-US" sz="1800" b="1" dirty="0">
                <a:latin typeface="+mj-lt"/>
              </a:rPr>
              <a:t> </a:t>
            </a:r>
            <a:r>
              <a:rPr lang="en-US" sz="1800" b="1" dirty="0" err="1">
                <a:latin typeface="+mj-lt"/>
              </a:rPr>
              <a:t>Karasoy</a:t>
            </a:r>
            <a:r>
              <a:rPr lang="en-US" sz="1800" b="1" dirty="0">
                <a:latin typeface="+mj-lt"/>
              </a:rPr>
              <a:t> Vocational School </a:t>
            </a:r>
            <a:endParaRPr lang="tr-TR" sz="1800" b="1" dirty="0">
              <a:latin typeface="+mj-lt"/>
            </a:endParaRPr>
          </a:p>
          <a:p>
            <a:pPr marL="342900" indent="-342900">
              <a:buFont typeface="Arial" panose="020B0604020202020204" pitchFamily="34" charset="0"/>
              <a:buChar char="•"/>
            </a:pPr>
            <a:r>
              <a:rPr lang="en-US" sz="1800" dirty="0">
                <a:latin typeface="+mj-lt"/>
              </a:rPr>
              <a:t>Biomedical Equipment Technology </a:t>
            </a:r>
            <a:endParaRPr lang="tr-TR" sz="1800" dirty="0">
              <a:latin typeface="+mj-lt"/>
            </a:endParaRPr>
          </a:p>
          <a:p>
            <a:pPr marL="342900" indent="-342900">
              <a:buFont typeface="Arial" panose="020B0604020202020204" pitchFamily="34" charset="0"/>
              <a:buChar char="•"/>
            </a:pPr>
            <a:r>
              <a:rPr lang="en-US" sz="1800" dirty="0">
                <a:latin typeface="+mj-lt"/>
              </a:rPr>
              <a:t>Real Estate and Property Management </a:t>
            </a:r>
            <a:endParaRPr lang="tr-TR" sz="1800" dirty="0">
              <a:latin typeface="+mj-lt"/>
            </a:endParaRPr>
          </a:p>
          <a:p>
            <a:pPr marL="342900" indent="-342900">
              <a:buFont typeface="Arial" panose="020B0604020202020204" pitchFamily="34" charset="0"/>
              <a:buChar char="•"/>
            </a:pPr>
            <a:r>
              <a:rPr lang="en-US" sz="1800" dirty="0">
                <a:latin typeface="+mj-lt"/>
              </a:rPr>
              <a:t>Disabled Care and Rehabilitation </a:t>
            </a:r>
            <a:endParaRPr lang="tr-TR" sz="1800" dirty="0">
              <a:latin typeface="+mj-lt"/>
            </a:endParaRPr>
          </a:p>
          <a:p>
            <a:pPr marL="342900" indent="-342900">
              <a:buFont typeface="Arial" panose="020B0604020202020204" pitchFamily="34" charset="0"/>
              <a:buChar char="•"/>
            </a:pPr>
            <a:r>
              <a:rPr lang="en-US" sz="1800" dirty="0">
                <a:latin typeface="+mj-lt"/>
              </a:rPr>
              <a:t>Graphic Design </a:t>
            </a:r>
            <a:endParaRPr lang="tr-TR" sz="1800" dirty="0">
              <a:latin typeface="+mj-lt"/>
            </a:endParaRPr>
          </a:p>
          <a:p>
            <a:pPr marL="342900" indent="-342900">
              <a:buFont typeface="Arial" panose="020B0604020202020204" pitchFamily="34" charset="0"/>
              <a:buChar char="•"/>
            </a:pPr>
            <a:r>
              <a:rPr lang="en-US" sz="1800" dirty="0">
                <a:latin typeface="+mj-lt"/>
              </a:rPr>
              <a:t>Public Relations and Publicity </a:t>
            </a:r>
            <a:endParaRPr lang="tr-TR" sz="1800" dirty="0">
              <a:latin typeface="+mj-lt"/>
            </a:endParaRPr>
          </a:p>
          <a:p>
            <a:pPr marL="342900" indent="-342900">
              <a:buFont typeface="Arial" panose="020B0604020202020204" pitchFamily="34" charset="0"/>
              <a:buChar char="•"/>
            </a:pPr>
            <a:r>
              <a:rPr lang="en-US" sz="1800" dirty="0">
                <a:latin typeface="+mj-lt"/>
              </a:rPr>
              <a:t>Mapping and </a:t>
            </a:r>
            <a:r>
              <a:rPr lang="en-US" sz="1800" dirty="0" err="1">
                <a:latin typeface="+mj-lt"/>
              </a:rPr>
              <a:t>Cadastre</a:t>
            </a:r>
            <a:r>
              <a:rPr lang="en-US" sz="1800" dirty="0">
                <a:latin typeface="+mj-lt"/>
              </a:rPr>
              <a:t> </a:t>
            </a:r>
            <a:endParaRPr lang="tr-TR" sz="1800" dirty="0">
              <a:latin typeface="+mj-lt"/>
            </a:endParaRPr>
          </a:p>
          <a:p>
            <a:pPr marL="342900" indent="-342900">
              <a:buFont typeface="Arial" panose="020B0604020202020204" pitchFamily="34" charset="0"/>
              <a:buChar char="•"/>
            </a:pPr>
            <a:r>
              <a:rPr lang="en-US" sz="1800" dirty="0">
                <a:latin typeface="+mj-lt"/>
              </a:rPr>
              <a:t>Health Information System Technics </a:t>
            </a:r>
            <a:endParaRPr lang="tr-TR" sz="1800" dirty="0">
              <a:latin typeface="+mj-lt"/>
            </a:endParaRPr>
          </a:p>
          <a:p>
            <a:pPr marL="0" indent="0">
              <a:buNone/>
            </a:pPr>
            <a:endParaRPr lang="tr-TR" sz="1800" dirty="0">
              <a:latin typeface="+mj-lt"/>
            </a:endParaRPr>
          </a:p>
          <a:p>
            <a:pPr marL="342900" indent="-342900">
              <a:buFont typeface="Wingdings" pitchFamily="2" charset="2"/>
              <a:buChar char="Ø"/>
            </a:pPr>
            <a:r>
              <a:rPr lang="en-US" sz="1800" b="1" dirty="0">
                <a:latin typeface="+mj-lt"/>
              </a:rPr>
              <a:t>Vocational School of Distance Education </a:t>
            </a:r>
            <a:endParaRPr lang="tr-TR" sz="1800" b="1" dirty="0">
              <a:latin typeface="+mj-lt"/>
            </a:endParaRPr>
          </a:p>
          <a:p>
            <a:pPr marL="342900" indent="-342900">
              <a:buFont typeface="Arial" panose="020B0604020202020204" pitchFamily="34" charset="0"/>
              <a:buChar char="•"/>
            </a:pPr>
            <a:r>
              <a:rPr lang="en-US" sz="1800" dirty="0">
                <a:latin typeface="+mj-lt"/>
              </a:rPr>
              <a:t>Computer Programming </a:t>
            </a:r>
            <a:endParaRPr lang="tr-TR" sz="1800" dirty="0">
              <a:latin typeface="+mj-lt"/>
            </a:endParaRPr>
          </a:p>
          <a:p>
            <a:pPr marL="342900" indent="-342900">
              <a:buFont typeface="Arial" panose="020B0604020202020204" pitchFamily="34" charset="0"/>
              <a:buChar char="•"/>
            </a:pPr>
            <a:r>
              <a:rPr lang="en-US" sz="1800" dirty="0">
                <a:latin typeface="+mj-lt"/>
              </a:rPr>
              <a:t>Office Management and Secretaryship</a:t>
            </a:r>
            <a:endParaRPr lang="tr-TR" sz="1800" dirty="0">
              <a:latin typeface="+mj-lt"/>
            </a:endParaRPr>
          </a:p>
          <a:p>
            <a:pPr marL="342900" indent="-342900">
              <a:buFont typeface="Arial" panose="020B0604020202020204" pitchFamily="34" charset="0"/>
              <a:buChar char="•"/>
            </a:pPr>
            <a:r>
              <a:rPr lang="en-US" sz="1800" dirty="0">
                <a:latin typeface="+mj-lt"/>
              </a:rPr>
              <a:t>Services for Call Center </a:t>
            </a:r>
            <a:endParaRPr lang="tr-TR" sz="1800" dirty="0">
              <a:latin typeface="+mj-lt"/>
            </a:endParaRPr>
          </a:p>
          <a:p>
            <a:pPr marL="342900" indent="-342900">
              <a:buFont typeface="Arial" panose="020B0604020202020204" pitchFamily="34" charset="0"/>
              <a:buChar char="•"/>
            </a:pPr>
            <a:r>
              <a:rPr lang="en-US" sz="1800" dirty="0">
                <a:latin typeface="+mj-lt"/>
              </a:rPr>
              <a:t>Medical Inventory and Secretary</a:t>
            </a:r>
          </a:p>
        </p:txBody>
      </p:sp>
    </p:spTree>
    <p:extLst>
      <p:ext uri="{BB962C8B-B14F-4D97-AF65-F5344CB8AC3E}">
        <p14:creationId xmlns:p14="http://schemas.microsoft.com/office/powerpoint/2010/main" val="707118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graphicFrame>
        <p:nvGraphicFramePr>
          <p:cNvPr id="5" name="Tablo 4">
            <a:extLst>
              <a:ext uri="{FF2B5EF4-FFF2-40B4-BE49-F238E27FC236}">
                <a16:creationId xmlns:a16="http://schemas.microsoft.com/office/drawing/2014/main" id="{C2C6BF7E-6B51-A3A9-4D43-90ADF3B4222A}"/>
              </a:ext>
            </a:extLst>
          </p:cNvPr>
          <p:cNvGraphicFramePr>
            <a:graphicFrameLocks noGrp="1"/>
          </p:cNvGraphicFramePr>
          <p:nvPr>
            <p:extLst>
              <p:ext uri="{D42A27DB-BD31-4B8C-83A1-F6EECF244321}">
                <p14:modId xmlns:p14="http://schemas.microsoft.com/office/powerpoint/2010/main" val="2667352064"/>
              </p:ext>
            </p:extLst>
          </p:nvPr>
        </p:nvGraphicFramePr>
        <p:xfrm>
          <a:off x="1819349" y="294363"/>
          <a:ext cx="8128000" cy="249428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979724342"/>
                    </a:ext>
                  </a:extLst>
                </a:gridCol>
                <a:gridCol w="4064000">
                  <a:extLst>
                    <a:ext uri="{9D8B030D-6E8A-4147-A177-3AD203B41FA5}">
                      <a16:colId xmlns:a16="http://schemas.microsoft.com/office/drawing/2014/main" val="3281432332"/>
                    </a:ext>
                  </a:extLst>
                </a:gridCol>
              </a:tblGrid>
              <a:tr h="370840">
                <a:tc>
                  <a:txBody>
                    <a:bodyPr/>
                    <a:lstStyle/>
                    <a:p>
                      <a:pPr algn="ctr"/>
                      <a:r>
                        <a:rPr lang="en-US"/>
                        <a:t> 2020-20243</a:t>
                      </a:r>
                      <a:endParaRPr lang="en-US" dirty="0"/>
                    </a:p>
                    <a:p>
                      <a:pPr algn="ctr"/>
                      <a:endParaRPr lang="en-US" dirty="0"/>
                    </a:p>
                  </a:txBody>
                  <a:tcPr/>
                </a:tc>
                <a:tc>
                  <a:txBody>
                    <a:bodyPr/>
                    <a:lstStyle/>
                    <a:p>
                      <a:r>
                        <a:rPr lang="en-US" dirty="0"/>
                        <a:t> Number of Students</a:t>
                      </a:r>
                    </a:p>
                    <a:p>
                      <a:endParaRPr lang="en-US" dirty="0"/>
                    </a:p>
                  </a:txBody>
                  <a:tcPr/>
                </a:tc>
                <a:extLst>
                  <a:ext uri="{0D108BD9-81ED-4DB2-BD59-A6C34878D82A}">
                    <a16:rowId xmlns:a16="http://schemas.microsoft.com/office/drawing/2014/main" val="26023735"/>
                  </a:ext>
                </a:extLst>
              </a:tr>
              <a:tr h="370840">
                <a:tc>
                  <a:txBody>
                    <a:bodyPr/>
                    <a:lstStyle/>
                    <a:p>
                      <a:r>
                        <a:rPr lang="en-US" dirty="0"/>
                        <a:t>Associate’s Degree</a:t>
                      </a:r>
                    </a:p>
                  </a:txBody>
                  <a:tcPr/>
                </a:tc>
                <a:tc>
                  <a:txBody>
                    <a:bodyPr/>
                    <a:lstStyle/>
                    <a:p>
                      <a:endParaRPr lang="en-US" dirty="0"/>
                    </a:p>
                  </a:txBody>
                  <a:tcPr/>
                </a:tc>
                <a:extLst>
                  <a:ext uri="{0D108BD9-81ED-4DB2-BD59-A6C34878D82A}">
                    <a16:rowId xmlns:a16="http://schemas.microsoft.com/office/drawing/2014/main" val="3821711101"/>
                  </a:ext>
                </a:extLst>
              </a:tr>
              <a:tr h="370840">
                <a:tc>
                  <a:txBody>
                    <a:bodyPr/>
                    <a:lstStyle/>
                    <a:p>
                      <a:r>
                        <a:rPr lang="en-US" dirty="0"/>
                        <a:t>Bachelor’s Degree</a:t>
                      </a:r>
                    </a:p>
                  </a:txBody>
                  <a:tcPr/>
                </a:tc>
                <a:tc>
                  <a:txBody>
                    <a:bodyPr/>
                    <a:lstStyle/>
                    <a:p>
                      <a:endParaRPr lang="en-US"/>
                    </a:p>
                  </a:txBody>
                  <a:tcPr/>
                </a:tc>
                <a:extLst>
                  <a:ext uri="{0D108BD9-81ED-4DB2-BD59-A6C34878D82A}">
                    <a16:rowId xmlns:a16="http://schemas.microsoft.com/office/drawing/2014/main" val="144422488"/>
                  </a:ext>
                </a:extLst>
              </a:tr>
              <a:tr h="370840">
                <a:tc>
                  <a:txBody>
                    <a:bodyPr/>
                    <a:lstStyle/>
                    <a:p>
                      <a:r>
                        <a:rPr lang="en-US" dirty="0"/>
                        <a:t>Mater’s Degree</a:t>
                      </a:r>
                    </a:p>
                  </a:txBody>
                  <a:tcPr/>
                </a:tc>
                <a:tc>
                  <a:txBody>
                    <a:bodyPr/>
                    <a:lstStyle/>
                    <a:p>
                      <a:endParaRPr lang="en-US"/>
                    </a:p>
                  </a:txBody>
                  <a:tcPr/>
                </a:tc>
                <a:extLst>
                  <a:ext uri="{0D108BD9-81ED-4DB2-BD59-A6C34878D82A}">
                    <a16:rowId xmlns:a16="http://schemas.microsoft.com/office/drawing/2014/main" val="758462050"/>
                  </a:ext>
                </a:extLst>
              </a:tr>
              <a:tr h="370840">
                <a:tc>
                  <a:txBody>
                    <a:bodyPr/>
                    <a:lstStyle/>
                    <a:p>
                      <a:r>
                        <a:rPr lang="en-US" dirty="0" err="1"/>
                        <a:t>Doctarate’s</a:t>
                      </a:r>
                      <a:r>
                        <a:rPr lang="en-US" dirty="0"/>
                        <a:t> Degree</a:t>
                      </a:r>
                    </a:p>
                  </a:txBody>
                  <a:tcPr/>
                </a:tc>
                <a:tc>
                  <a:txBody>
                    <a:bodyPr/>
                    <a:lstStyle/>
                    <a:p>
                      <a:endParaRPr lang="en-US"/>
                    </a:p>
                  </a:txBody>
                  <a:tcPr/>
                </a:tc>
                <a:extLst>
                  <a:ext uri="{0D108BD9-81ED-4DB2-BD59-A6C34878D82A}">
                    <a16:rowId xmlns:a16="http://schemas.microsoft.com/office/drawing/2014/main" val="2691877704"/>
                  </a:ext>
                </a:extLst>
              </a:tr>
              <a:tr h="370840">
                <a:tc>
                  <a:txBody>
                    <a:bodyPr/>
                    <a:lstStyle/>
                    <a:p>
                      <a:r>
                        <a:rPr lang="en-US" dirty="0"/>
                        <a:t>Total</a:t>
                      </a:r>
                    </a:p>
                  </a:txBody>
                  <a:tcPr/>
                </a:tc>
                <a:tc>
                  <a:txBody>
                    <a:bodyPr/>
                    <a:lstStyle/>
                    <a:p>
                      <a:endParaRPr lang="en-US" dirty="0"/>
                    </a:p>
                  </a:txBody>
                  <a:tcPr/>
                </a:tc>
                <a:extLst>
                  <a:ext uri="{0D108BD9-81ED-4DB2-BD59-A6C34878D82A}">
                    <a16:rowId xmlns:a16="http://schemas.microsoft.com/office/drawing/2014/main" val="2778394361"/>
                  </a:ext>
                </a:extLst>
              </a:tr>
            </a:tbl>
          </a:graphicData>
        </a:graphic>
      </p:graphicFrame>
      <p:graphicFrame>
        <p:nvGraphicFramePr>
          <p:cNvPr id="6" name="Tablo 5">
            <a:extLst>
              <a:ext uri="{FF2B5EF4-FFF2-40B4-BE49-F238E27FC236}">
                <a16:creationId xmlns:a16="http://schemas.microsoft.com/office/drawing/2014/main" id="{0259BEAB-0827-E23B-7CAD-D5B8038A410D}"/>
              </a:ext>
            </a:extLst>
          </p:cNvPr>
          <p:cNvGraphicFramePr>
            <a:graphicFrameLocks noGrp="1"/>
          </p:cNvGraphicFramePr>
          <p:nvPr>
            <p:extLst>
              <p:ext uri="{D42A27DB-BD31-4B8C-83A1-F6EECF244321}">
                <p14:modId xmlns:p14="http://schemas.microsoft.com/office/powerpoint/2010/main" val="1704585641"/>
              </p:ext>
            </p:extLst>
          </p:nvPr>
        </p:nvGraphicFramePr>
        <p:xfrm>
          <a:off x="1819349" y="3611722"/>
          <a:ext cx="8128000" cy="2448642"/>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811449856"/>
                    </a:ext>
                  </a:extLst>
                </a:gridCol>
                <a:gridCol w="4064000">
                  <a:extLst>
                    <a:ext uri="{9D8B030D-6E8A-4147-A177-3AD203B41FA5}">
                      <a16:colId xmlns:a16="http://schemas.microsoft.com/office/drawing/2014/main" val="4144908140"/>
                    </a:ext>
                  </a:extLst>
                </a:gridCol>
              </a:tblGrid>
              <a:tr h="408107">
                <a:tc>
                  <a:txBody>
                    <a:bodyPr/>
                    <a:lstStyle/>
                    <a:p>
                      <a:pPr algn="ctr"/>
                      <a:r>
                        <a:rPr lang="en-US" dirty="0"/>
                        <a:t>                   2020-2023</a:t>
                      </a:r>
                    </a:p>
                  </a:txBody>
                  <a:tcPr/>
                </a:tc>
                <a:tc>
                  <a:txBody>
                    <a:bodyPr/>
                    <a:lstStyle/>
                    <a:p>
                      <a:r>
                        <a:rPr lang="en-US" dirty="0"/>
                        <a:t>Number of international students</a:t>
                      </a:r>
                    </a:p>
                  </a:txBody>
                  <a:tcPr/>
                </a:tc>
                <a:extLst>
                  <a:ext uri="{0D108BD9-81ED-4DB2-BD59-A6C34878D82A}">
                    <a16:rowId xmlns:a16="http://schemas.microsoft.com/office/drawing/2014/main" val="2113389585"/>
                  </a:ext>
                </a:extLst>
              </a:tr>
              <a:tr h="408107">
                <a:tc>
                  <a:txBody>
                    <a:bodyPr/>
                    <a:lstStyle/>
                    <a:p>
                      <a:r>
                        <a:rPr lang="en-US" dirty="0"/>
                        <a:t>Associate’s Degree</a:t>
                      </a:r>
                    </a:p>
                  </a:txBody>
                  <a:tcPr/>
                </a:tc>
                <a:tc>
                  <a:txBody>
                    <a:bodyPr/>
                    <a:lstStyle/>
                    <a:p>
                      <a:endParaRPr lang="en-US"/>
                    </a:p>
                  </a:txBody>
                  <a:tcPr/>
                </a:tc>
                <a:extLst>
                  <a:ext uri="{0D108BD9-81ED-4DB2-BD59-A6C34878D82A}">
                    <a16:rowId xmlns:a16="http://schemas.microsoft.com/office/drawing/2014/main" val="2998435534"/>
                  </a:ext>
                </a:extLst>
              </a:tr>
              <a:tr h="408107">
                <a:tc>
                  <a:txBody>
                    <a:bodyPr/>
                    <a:lstStyle/>
                    <a:p>
                      <a:r>
                        <a:rPr lang="en-US" dirty="0"/>
                        <a:t>Bachelor’s Degree</a:t>
                      </a:r>
                    </a:p>
                  </a:txBody>
                  <a:tcPr/>
                </a:tc>
                <a:tc>
                  <a:txBody>
                    <a:bodyPr/>
                    <a:lstStyle/>
                    <a:p>
                      <a:endParaRPr lang="en-US"/>
                    </a:p>
                  </a:txBody>
                  <a:tcPr/>
                </a:tc>
                <a:extLst>
                  <a:ext uri="{0D108BD9-81ED-4DB2-BD59-A6C34878D82A}">
                    <a16:rowId xmlns:a16="http://schemas.microsoft.com/office/drawing/2014/main" val="1466745658"/>
                  </a:ext>
                </a:extLst>
              </a:tr>
              <a:tr h="408107">
                <a:tc>
                  <a:txBody>
                    <a:bodyPr/>
                    <a:lstStyle/>
                    <a:p>
                      <a:r>
                        <a:rPr lang="en-US" dirty="0"/>
                        <a:t>Master’s Degree</a:t>
                      </a:r>
                    </a:p>
                  </a:txBody>
                  <a:tcPr/>
                </a:tc>
                <a:tc>
                  <a:txBody>
                    <a:bodyPr/>
                    <a:lstStyle/>
                    <a:p>
                      <a:endParaRPr lang="en-US"/>
                    </a:p>
                  </a:txBody>
                  <a:tcPr/>
                </a:tc>
                <a:extLst>
                  <a:ext uri="{0D108BD9-81ED-4DB2-BD59-A6C34878D82A}">
                    <a16:rowId xmlns:a16="http://schemas.microsoft.com/office/drawing/2014/main" val="3802577733"/>
                  </a:ext>
                </a:extLst>
              </a:tr>
              <a:tr h="408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Doctarate’s</a:t>
                      </a:r>
                      <a:r>
                        <a:rPr lang="en-US" dirty="0"/>
                        <a:t> Degree</a:t>
                      </a:r>
                    </a:p>
                  </a:txBody>
                  <a:tcPr/>
                </a:tc>
                <a:tc>
                  <a:txBody>
                    <a:bodyPr/>
                    <a:lstStyle/>
                    <a:p>
                      <a:endParaRPr lang="en-US" dirty="0"/>
                    </a:p>
                  </a:txBody>
                  <a:tcPr/>
                </a:tc>
                <a:extLst>
                  <a:ext uri="{0D108BD9-81ED-4DB2-BD59-A6C34878D82A}">
                    <a16:rowId xmlns:a16="http://schemas.microsoft.com/office/drawing/2014/main" val="1929004982"/>
                  </a:ext>
                </a:extLst>
              </a:tr>
              <a:tr h="408107">
                <a:tc>
                  <a:txBody>
                    <a:bodyPr/>
                    <a:lstStyle/>
                    <a:p>
                      <a:r>
                        <a:rPr lang="en-US" dirty="0"/>
                        <a:t>Total</a:t>
                      </a:r>
                    </a:p>
                  </a:txBody>
                  <a:tcPr/>
                </a:tc>
                <a:tc>
                  <a:txBody>
                    <a:bodyPr/>
                    <a:lstStyle/>
                    <a:p>
                      <a:endParaRPr lang="en-US" dirty="0"/>
                    </a:p>
                  </a:txBody>
                  <a:tcPr/>
                </a:tc>
                <a:extLst>
                  <a:ext uri="{0D108BD9-81ED-4DB2-BD59-A6C34878D82A}">
                    <a16:rowId xmlns:a16="http://schemas.microsoft.com/office/drawing/2014/main" val="4037716950"/>
                  </a:ext>
                </a:extLst>
              </a:tr>
            </a:tbl>
          </a:graphicData>
        </a:graphic>
      </p:graphicFrame>
      <p:sp>
        <p:nvSpPr>
          <p:cNvPr id="7" name="Metin kutusu 6">
            <a:extLst>
              <a:ext uri="{FF2B5EF4-FFF2-40B4-BE49-F238E27FC236}">
                <a16:creationId xmlns:a16="http://schemas.microsoft.com/office/drawing/2014/main" id="{ED5805F9-D441-9CFC-2691-BCA54F4E1E2D}"/>
              </a:ext>
            </a:extLst>
          </p:cNvPr>
          <p:cNvSpPr txBox="1"/>
          <p:nvPr/>
        </p:nvSpPr>
        <p:spPr>
          <a:xfrm>
            <a:off x="1977656" y="2788643"/>
            <a:ext cx="7655442" cy="369332"/>
          </a:xfrm>
          <a:prstGeom prst="rect">
            <a:avLst/>
          </a:prstGeom>
          <a:noFill/>
        </p:spPr>
        <p:txBody>
          <a:bodyPr wrap="square" rtlCol="0">
            <a:spAutoFit/>
          </a:bodyPr>
          <a:lstStyle/>
          <a:p>
            <a:r>
              <a:rPr lang="en-US" i="1" dirty="0"/>
              <a:t>Table1. General number of student in the IUAS</a:t>
            </a:r>
          </a:p>
        </p:txBody>
      </p:sp>
      <p:sp>
        <p:nvSpPr>
          <p:cNvPr id="8" name="Metin kutusu 7">
            <a:extLst>
              <a:ext uri="{FF2B5EF4-FFF2-40B4-BE49-F238E27FC236}">
                <a16:creationId xmlns:a16="http://schemas.microsoft.com/office/drawing/2014/main" id="{232BFCC0-E644-AACC-FCAA-287C9B39E269}"/>
              </a:ext>
            </a:extLst>
          </p:cNvPr>
          <p:cNvSpPr txBox="1"/>
          <p:nvPr/>
        </p:nvSpPr>
        <p:spPr>
          <a:xfrm>
            <a:off x="1977656" y="6060364"/>
            <a:ext cx="7218326" cy="369332"/>
          </a:xfrm>
          <a:prstGeom prst="rect">
            <a:avLst/>
          </a:prstGeom>
          <a:noFill/>
        </p:spPr>
        <p:txBody>
          <a:bodyPr wrap="square" rtlCol="0">
            <a:spAutoFit/>
          </a:bodyPr>
          <a:lstStyle/>
          <a:p>
            <a:r>
              <a:rPr lang="en-US" i="1" dirty="0"/>
              <a:t>Table2. number of foreign student in the IUAS</a:t>
            </a:r>
          </a:p>
        </p:txBody>
      </p:sp>
    </p:spTree>
    <p:extLst>
      <p:ext uri="{BB962C8B-B14F-4D97-AF65-F5344CB8AC3E}">
        <p14:creationId xmlns:p14="http://schemas.microsoft.com/office/powerpoint/2010/main" val="31459237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86ADFE9-E505-6726-5C1B-6D524FB354CD}"/>
              </a:ext>
            </a:extLst>
          </p:cNvPr>
          <p:cNvSpPr>
            <a:spLocks noGrp="1"/>
          </p:cNvSpPr>
          <p:nvPr>
            <p:ph type="title"/>
          </p:nvPr>
        </p:nvSpPr>
        <p:spPr>
          <a:xfrm>
            <a:off x="839788" y="457200"/>
            <a:ext cx="7666259" cy="510363"/>
          </a:xfrm>
        </p:spPr>
        <p:txBody>
          <a:bodyPr>
            <a:normAutofit fontScale="90000"/>
          </a:bodyPr>
          <a:lstStyle/>
          <a:p>
            <a:r>
              <a:rPr lang="en-US" b="1" dirty="0">
                <a:solidFill>
                  <a:srgbClr val="26447B"/>
                </a:solidFill>
                <a:latin typeface="Arial Rounded MT Bold" panose="020F0704030504030204" pitchFamily="34" charset="0"/>
              </a:rPr>
              <a:t>COUNTRIES OF KA131 ERASMUS</a:t>
            </a:r>
          </a:p>
        </p:txBody>
      </p:sp>
      <p:sp>
        <p:nvSpPr>
          <p:cNvPr id="4" name="Metin Yer Tutucusu 3">
            <a:extLst>
              <a:ext uri="{FF2B5EF4-FFF2-40B4-BE49-F238E27FC236}">
                <a16:creationId xmlns:a16="http://schemas.microsoft.com/office/drawing/2014/main" id="{3DA1C8B4-5ADA-C671-C40C-C976A6275F2E}"/>
              </a:ext>
            </a:extLst>
          </p:cNvPr>
          <p:cNvSpPr>
            <a:spLocks noGrp="1"/>
          </p:cNvSpPr>
          <p:nvPr>
            <p:ph type="body" sz="half" idx="2"/>
          </p:nvPr>
        </p:nvSpPr>
        <p:spPr>
          <a:xfrm>
            <a:off x="839788" y="1014010"/>
            <a:ext cx="3498296" cy="3870251"/>
          </a:xfrm>
        </p:spPr>
        <p:txBody>
          <a:bodyPr>
            <a:normAutofit lnSpcReduction="10000"/>
          </a:bodyPr>
          <a:lstStyle/>
          <a:p>
            <a:pPr marL="285750" indent="-285750">
              <a:buFont typeface="Sistem Fontu Normal"/>
              <a:buChar char="📍"/>
            </a:pPr>
            <a:endParaRPr lang="en-US" sz="1800" b="1" dirty="0"/>
          </a:p>
          <a:p>
            <a:pPr marL="285750" indent="-285750">
              <a:buFont typeface="Sistem Fontu Normal"/>
              <a:buChar char="📍"/>
            </a:pPr>
            <a:r>
              <a:rPr lang="en-US" sz="1800" b="1" dirty="0">
                <a:latin typeface="Arial Rounded MT Bold" panose="020F0704030504030204" pitchFamily="34" charset="0"/>
              </a:rPr>
              <a:t>Germany</a:t>
            </a:r>
          </a:p>
          <a:p>
            <a:pPr marL="285750" indent="-285750">
              <a:buFont typeface="Sistem Fontu Normal"/>
              <a:buChar char="📍"/>
            </a:pPr>
            <a:r>
              <a:rPr lang="en-US" sz="1800" b="1" dirty="0">
                <a:latin typeface="Arial Rounded MT Bold" panose="020F0704030504030204" pitchFamily="34" charset="0"/>
              </a:rPr>
              <a:t>Bulgaria</a:t>
            </a:r>
          </a:p>
          <a:p>
            <a:pPr marL="285750" indent="-285750">
              <a:buFont typeface="Sistem Fontu Normal"/>
              <a:buChar char="📍"/>
            </a:pPr>
            <a:r>
              <a:rPr lang="en-US" sz="1800" b="1" dirty="0">
                <a:latin typeface="Arial Rounded MT Bold" panose="020F0704030504030204" pitchFamily="34" charset="0"/>
              </a:rPr>
              <a:t>Czechia</a:t>
            </a:r>
          </a:p>
          <a:p>
            <a:pPr marL="285750" indent="-285750">
              <a:buFont typeface="Sistem Fontu Normal"/>
              <a:buChar char="📍"/>
            </a:pPr>
            <a:r>
              <a:rPr lang="en-US" sz="1800" b="1" dirty="0">
                <a:latin typeface="Arial Rounded MT Bold" panose="020F0704030504030204" pitchFamily="34" charset="0"/>
              </a:rPr>
              <a:t>Croatia</a:t>
            </a:r>
          </a:p>
          <a:p>
            <a:pPr marL="285750" indent="-285750">
              <a:buFont typeface="Sistem Fontu Normal"/>
              <a:buChar char="📍"/>
            </a:pPr>
            <a:r>
              <a:rPr lang="en-US" sz="1800" b="1" dirty="0">
                <a:latin typeface="Arial Rounded MT Bold" panose="020F0704030504030204" pitchFamily="34" charset="0"/>
              </a:rPr>
              <a:t>Holland / Netherlands</a:t>
            </a:r>
          </a:p>
          <a:p>
            <a:pPr marL="285750" indent="-285750">
              <a:buFont typeface="Sistem Fontu Normal"/>
              <a:buChar char="📍"/>
            </a:pPr>
            <a:r>
              <a:rPr lang="en-US" sz="1800" b="1" dirty="0">
                <a:latin typeface="Arial Rounded MT Bold" panose="020F0704030504030204" pitchFamily="34" charset="0"/>
              </a:rPr>
              <a:t>France</a:t>
            </a:r>
          </a:p>
          <a:p>
            <a:pPr marL="285750" indent="-285750">
              <a:buFont typeface="Sistem Fontu Normal"/>
              <a:buChar char="📍"/>
            </a:pPr>
            <a:r>
              <a:rPr lang="en-US" sz="1800" b="1" dirty="0">
                <a:latin typeface="Arial Rounded MT Bold" panose="020F0704030504030204" pitchFamily="34" charset="0"/>
              </a:rPr>
              <a:t>Spain </a:t>
            </a:r>
          </a:p>
          <a:p>
            <a:pPr marL="285750" indent="-285750">
              <a:buFont typeface="Sistem Fontu Normal"/>
              <a:buChar char="📍"/>
            </a:pPr>
            <a:r>
              <a:rPr lang="en-US" sz="1800" b="1" dirty="0">
                <a:latin typeface="Arial Rounded MT Bold" panose="020F0704030504030204" pitchFamily="34" charset="0"/>
              </a:rPr>
              <a:t>Portugal</a:t>
            </a:r>
          </a:p>
          <a:p>
            <a:pPr marL="285750" indent="-285750">
              <a:buFont typeface="Sistem Fontu Normal"/>
              <a:buChar char="📍"/>
            </a:pPr>
            <a:r>
              <a:rPr lang="en-US" sz="1800" b="1" dirty="0">
                <a:latin typeface="Arial Rounded MT Bold" panose="020F0704030504030204" pitchFamily="34" charset="0"/>
              </a:rPr>
              <a:t>Serbia</a:t>
            </a:r>
          </a:p>
          <a:p>
            <a:pPr marL="285750" indent="-285750">
              <a:buFont typeface="Sistem Fontu Normal"/>
              <a:buChar char="📍"/>
            </a:pPr>
            <a:r>
              <a:rPr lang="en-US" sz="1800" b="1" dirty="0">
                <a:latin typeface="Arial Rounded MT Bold" panose="020F0704030504030204" pitchFamily="34" charset="0"/>
              </a:rPr>
              <a:t>Italy </a:t>
            </a:r>
          </a:p>
          <a:p>
            <a:endParaRPr lang="en-US" sz="2000" b="1" dirty="0">
              <a:latin typeface="Arial Rounded MT Bold" panose="020F0704030504030204" pitchFamily="34" charset="0"/>
            </a:endParaRPr>
          </a:p>
          <a:p>
            <a:pPr marL="285750" indent="-285750">
              <a:buFont typeface="Sistem Fontu Normal"/>
              <a:buChar char="📍"/>
            </a:pPr>
            <a:endParaRPr lang="en-US" sz="1800" b="1" dirty="0"/>
          </a:p>
          <a:p>
            <a:endParaRPr lang="en-US" sz="1800" b="1" dirty="0"/>
          </a:p>
          <a:p>
            <a:pPr marL="285750" indent="-285750">
              <a:buFont typeface="Sistem Fontu Normal"/>
              <a:buChar char="📍"/>
            </a:pPr>
            <a:endParaRPr lang="en-US" sz="1800" b="1" dirty="0"/>
          </a:p>
          <a:p>
            <a:pPr marL="285750" indent="-285750">
              <a:buFont typeface="Sistem Fontu Normal"/>
              <a:buChar char="📍"/>
            </a:pPr>
            <a:endParaRPr lang="en-US" sz="1800" b="1" dirty="0"/>
          </a:p>
        </p:txBody>
      </p:sp>
      <p:sp>
        <p:nvSpPr>
          <p:cNvPr id="5" name="Metin kutusu 4">
            <a:extLst>
              <a:ext uri="{FF2B5EF4-FFF2-40B4-BE49-F238E27FC236}">
                <a16:creationId xmlns:a16="http://schemas.microsoft.com/office/drawing/2014/main" id="{A1E4156D-3991-3AEC-259A-E98BD8B49BBA}"/>
              </a:ext>
            </a:extLst>
          </p:cNvPr>
          <p:cNvSpPr txBox="1"/>
          <p:nvPr/>
        </p:nvSpPr>
        <p:spPr>
          <a:xfrm>
            <a:off x="7853917" y="1082196"/>
            <a:ext cx="3058268" cy="4108817"/>
          </a:xfrm>
          <a:prstGeom prst="rect">
            <a:avLst/>
          </a:prstGeom>
          <a:noFill/>
        </p:spPr>
        <p:txBody>
          <a:bodyPr wrap="square" rtlCol="0">
            <a:spAutoFit/>
          </a:bodyPr>
          <a:lstStyle/>
          <a:p>
            <a:pPr marL="285750" indent="-285750">
              <a:lnSpc>
                <a:spcPct val="150000"/>
              </a:lnSpc>
              <a:buFont typeface="Sistem Fontu Normal"/>
              <a:buChar char="📍"/>
            </a:pPr>
            <a:r>
              <a:rPr lang="en-US" b="1" dirty="0">
                <a:latin typeface="Arial Rounded MT Bold" panose="020F0704030504030204" pitchFamily="34" charset="0"/>
              </a:rPr>
              <a:t>Latvia</a:t>
            </a:r>
          </a:p>
          <a:p>
            <a:pPr marL="285750" indent="-285750">
              <a:lnSpc>
                <a:spcPct val="150000"/>
              </a:lnSpc>
              <a:buFont typeface="Sistem Fontu Normal"/>
              <a:buChar char="📍"/>
            </a:pPr>
            <a:r>
              <a:rPr lang="en-US" b="1" dirty="0">
                <a:latin typeface="Arial Rounded MT Bold" panose="020F0704030504030204" pitchFamily="34" charset="0"/>
              </a:rPr>
              <a:t>Lithuanian</a:t>
            </a:r>
          </a:p>
          <a:p>
            <a:pPr marL="285750" indent="-285750">
              <a:lnSpc>
                <a:spcPct val="150000"/>
              </a:lnSpc>
              <a:buFont typeface="Sistem Fontu Normal"/>
              <a:buChar char="📍"/>
            </a:pPr>
            <a:r>
              <a:rPr lang="en-US" b="1" dirty="0">
                <a:latin typeface="Arial Rounded MT Bold" panose="020F0704030504030204" pitchFamily="34" charset="0"/>
              </a:rPr>
              <a:t>Slovakia </a:t>
            </a:r>
          </a:p>
          <a:p>
            <a:pPr marL="285750" indent="-285750">
              <a:lnSpc>
                <a:spcPct val="150000"/>
              </a:lnSpc>
              <a:buFont typeface="Sistem Fontu Normal"/>
              <a:buChar char="📍"/>
            </a:pPr>
            <a:r>
              <a:rPr lang="en-US" b="1" dirty="0">
                <a:latin typeface="Arial Rounded MT Bold" panose="020F0704030504030204" pitchFamily="34" charset="0"/>
              </a:rPr>
              <a:t>Hungary</a:t>
            </a:r>
          </a:p>
          <a:p>
            <a:pPr marL="285750" indent="-285750">
              <a:lnSpc>
                <a:spcPct val="150000"/>
              </a:lnSpc>
              <a:buFont typeface="Sistem Fontu Normal"/>
              <a:buChar char="📍"/>
            </a:pPr>
            <a:r>
              <a:rPr lang="en-US" b="1" dirty="0">
                <a:latin typeface="Arial Rounded MT Bold" panose="020F0704030504030204" pitchFamily="34" charset="0"/>
              </a:rPr>
              <a:t>Malta </a:t>
            </a:r>
          </a:p>
          <a:p>
            <a:pPr marL="285750" indent="-285750">
              <a:lnSpc>
                <a:spcPct val="150000"/>
              </a:lnSpc>
              <a:buFont typeface="Sistem Fontu Normal"/>
              <a:buChar char="📍"/>
            </a:pPr>
            <a:r>
              <a:rPr lang="en-US" b="1" dirty="0">
                <a:latin typeface="Arial Rounded MT Bold" panose="020F0704030504030204" pitchFamily="34" charset="0"/>
              </a:rPr>
              <a:t>Poland</a:t>
            </a:r>
          </a:p>
          <a:p>
            <a:pPr marL="285750" indent="-285750">
              <a:lnSpc>
                <a:spcPct val="150000"/>
              </a:lnSpc>
              <a:buFont typeface="Sistem Fontu Normal"/>
              <a:buChar char="📍"/>
            </a:pPr>
            <a:r>
              <a:rPr lang="en-US" b="1" dirty="0">
                <a:latin typeface="Arial Rounded MT Bold" panose="020F0704030504030204" pitchFamily="34" charset="0"/>
              </a:rPr>
              <a:t>Romania</a:t>
            </a:r>
          </a:p>
          <a:p>
            <a:pPr marL="285750" indent="-285750">
              <a:lnSpc>
                <a:spcPct val="150000"/>
              </a:lnSpc>
              <a:buFont typeface="Sistem Fontu Normal"/>
              <a:buChar char="📍"/>
            </a:pPr>
            <a:r>
              <a:rPr lang="en-US" b="1" dirty="0">
                <a:latin typeface="Arial Rounded MT Bold" panose="020F0704030504030204" pitchFamily="34" charset="0"/>
              </a:rPr>
              <a:t>Greece</a:t>
            </a:r>
          </a:p>
          <a:p>
            <a:pPr marL="285750" indent="-285750">
              <a:lnSpc>
                <a:spcPct val="150000"/>
              </a:lnSpc>
              <a:buFont typeface="Sistem Fontu Normal"/>
              <a:buChar char="📍"/>
            </a:pPr>
            <a:r>
              <a:rPr lang="en-US" b="1" dirty="0">
                <a:latin typeface="Arial Rounded MT Bold" panose="020F0704030504030204" pitchFamily="34" charset="0"/>
              </a:rPr>
              <a:t>Macedonia (north)</a:t>
            </a:r>
          </a:p>
          <a:p>
            <a:pPr marL="285750" indent="-285750">
              <a:buFont typeface="Sistem Fontu Normal"/>
              <a:buChar char="📍"/>
            </a:pPr>
            <a:endParaRPr lang="en-US" dirty="0"/>
          </a:p>
        </p:txBody>
      </p:sp>
      <p:sp>
        <p:nvSpPr>
          <p:cNvPr id="3" name="Metin kutusu 2">
            <a:extLst>
              <a:ext uri="{FF2B5EF4-FFF2-40B4-BE49-F238E27FC236}">
                <a16:creationId xmlns:a16="http://schemas.microsoft.com/office/drawing/2014/main" id="{7DF97EF1-4BC5-80B2-6076-88575EFF0F77}"/>
              </a:ext>
            </a:extLst>
          </p:cNvPr>
          <p:cNvSpPr txBox="1"/>
          <p:nvPr/>
        </p:nvSpPr>
        <p:spPr>
          <a:xfrm>
            <a:off x="839788" y="5305646"/>
            <a:ext cx="6942137" cy="707886"/>
          </a:xfrm>
          <a:prstGeom prst="rect">
            <a:avLst/>
          </a:prstGeom>
          <a:noFill/>
        </p:spPr>
        <p:txBody>
          <a:bodyPr wrap="square" rtlCol="0">
            <a:spAutoFit/>
          </a:bodyPr>
          <a:lstStyle/>
          <a:p>
            <a:r>
              <a:rPr lang="tr-TR" sz="2000" dirty="0">
                <a:latin typeface="+mj-lt"/>
              </a:rPr>
              <a:t>*</a:t>
            </a:r>
            <a:r>
              <a:rPr lang="en-US" sz="2000" dirty="0">
                <a:latin typeface="+mj-lt"/>
              </a:rPr>
              <a:t>IUAS currently has </a:t>
            </a:r>
            <a:r>
              <a:rPr lang="tr-TR" sz="2000" dirty="0" err="1">
                <a:latin typeface="+mj-lt"/>
              </a:rPr>
              <a:t>more</a:t>
            </a:r>
            <a:r>
              <a:rPr lang="tr-TR" sz="2000" dirty="0">
                <a:latin typeface="+mj-lt"/>
              </a:rPr>
              <a:t> </a:t>
            </a:r>
            <a:r>
              <a:rPr lang="tr-TR" sz="2000" dirty="0" err="1">
                <a:latin typeface="+mj-lt"/>
              </a:rPr>
              <a:t>than</a:t>
            </a:r>
            <a:r>
              <a:rPr lang="tr-TR" sz="2000" dirty="0">
                <a:latin typeface="+mj-lt"/>
              </a:rPr>
              <a:t> </a:t>
            </a:r>
            <a:r>
              <a:rPr lang="tr-TR" sz="2000" dirty="0" err="1">
                <a:latin typeface="+mj-lt"/>
              </a:rPr>
              <a:t>seventy</a:t>
            </a:r>
            <a:r>
              <a:rPr lang="tr-TR" sz="2000" dirty="0">
                <a:latin typeface="+mj-lt"/>
              </a:rPr>
              <a:t> </a:t>
            </a:r>
            <a:r>
              <a:rPr lang="en-US" sz="2000" dirty="0">
                <a:latin typeface="+mj-lt"/>
              </a:rPr>
              <a:t>KA131 agreements.</a:t>
            </a:r>
            <a:endParaRPr lang="tr-TR" sz="2000" dirty="0">
              <a:latin typeface="+mj-lt"/>
            </a:endParaRPr>
          </a:p>
          <a:p>
            <a:r>
              <a:rPr lang="en-US" sz="2000" dirty="0">
                <a:latin typeface="+mj-lt"/>
              </a:rPr>
              <a:t>Our number of agreements continues to increase steadily.</a:t>
            </a:r>
            <a:endParaRPr lang="en-US" dirty="0">
              <a:latin typeface="+mj-lt"/>
            </a:endParaRPr>
          </a:p>
        </p:txBody>
      </p:sp>
    </p:spTree>
    <p:extLst>
      <p:ext uri="{BB962C8B-B14F-4D97-AF65-F5344CB8AC3E}">
        <p14:creationId xmlns:p14="http://schemas.microsoft.com/office/powerpoint/2010/main" val="22972598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C55219-6091-0AB2-8062-BFCC905A43F4}"/>
              </a:ext>
            </a:extLst>
          </p:cNvPr>
          <p:cNvSpPr>
            <a:spLocks noGrp="1"/>
          </p:cNvSpPr>
          <p:nvPr>
            <p:ph type="title"/>
          </p:nvPr>
        </p:nvSpPr>
        <p:spPr>
          <a:xfrm>
            <a:off x="999808" y="411480"/>
            <a:ext cx="10521632" cy="685800"/>
          </a:xfrm>
        </p:spPr>
        <p:txBody>
          <a:bodyPr>
            <a:normAutofit fontScale="90000"/>
          </a:bodyPr>
          <a:lstStyle/>
          <a:p>
            <a:r>
              <a:rPr lang="en-US" b="1" dirty="0">
                <a:solidFill>
                  <a:srgbClr val="26447B"/>
                </a:solidFill>
                <a:latin typeface="Arial Rounded MT Bold" panose="020F0704030504030204" pitchFamily="34" charset="0"/>
              </a:rPr>
              <a:t>COUNTIRES OF MEMORANDUM OF UNDERSTANDING (M</a:t>
            </a:r>
            <a:r>
              <a:rPr lang="tr-TR" b="1" dirty="0" err="1">
                <a:solidFill>
                  <a:srgbClr val="26447B"/>
                </a:solidFill>
                <a:latin typeface="Arial Rounded MT Bold" panose="020F0704030504030204" pitchFamily="34" charset="0"/>
              </a:rPr>
              <a:t>oU</a:t>
            </a:r>
            <a:r>
              <a:rPr lang="en-US" b="1" dirty="0">
                <a:solidFill>
                  <a:srgbClr val="26447B"/>
                </a:solidFill>
                <a:latin typeface="Arial Rounded MT Bold" panose="020F0704030504030204" pitchFamily="34" charset="0"/>
              </a:rPr>
              <a:t>)</a:t>
            </a:r>
          </a:p>
        </p:txBody>
      </p:sp>
      <p:sp>
        <p:nvSpPr>
          <p:cNvPr id="4" name="Metin Yer Tutucusu 3">
            <a:extLst>
              <a:ext uri="{FF2B5EF4-FFF2-40B4-BE49-F238E27FC236}">
                <a16:creationId xmlns:a16="http://schemas.microsoft.com/office/drawing/2014/main" id="{196C3D21-0E24-A76A-B352-DADFB177A8ED}"/>
              </a:ext>
            </a:extLst>
          </p:cNvPr>
          <p:cNvSpPr>
            <a:spLocks noGrp="1"/>
          </p:cNvSpPr>
          <p:nvPr>
            <p:ph type="body" sz="half" idx="2"/>
          </p:nvPr>
        </p:nvSpPr>
        <p:spPr>
          <a:xfrm>
            <a:off x="1559878" y="1485900"/>
            <a:ext cx="3932237" cy="3591426"/>
          </a:xfrm>
        </p:spPr>
        <p:txBody>
          <a:bodyPr/>
          <a:lstStyle/>
          <a:p>
            <a:pPr marL="285750" indent="-285750">
              <a:buFont typeface="Sistem Fontu Normal"/>
              <a:buChar char="🤝🏼"/>
            </a:pPr>
            <a:r>
              <a:rPr lang="en-US" sz="2000" b="1" dirty="0" err="1"/>
              <a:t>Azerbajian</a:t>
            </a:r>
            <a:endParaRPr lang="en-US" sz="2000" b="1" dirty="0"/>
          </a:p>
          <a:p>
            <a:pPr marL="285750" indent="-285750">
              <a:buFont typeface="Sistem Fontu Normal"/>
              <a:buChar char="🤝🏼"/>
            </a:pPr>
            <a:r>
              <a:rPr lang="en-US" sz="2000" b="1" dirty="0"/>
              <a:t>Bosnia-</a:t>
            </a:r>
            <a:r>
              <a:rPr lang="en-US" sz="2000" b="1" dirty="0" err="1"/>
              <a:t>Herzegorina</a:t>
            </a:r>
            <a:endParaRPr lang="en-US" sz="2000" b="1" dirty="0"/>
          </a:p>
          <a:p>
            <a:pPr marL="285750" indent="-285750">
              <a:buFont typeface="Sistem Fontu Normal"/>
              <a:buChar char="🤝🏼"/>
            </a:pPr>
            <a:r>
              <a:rPr lang="en-US" sz="2000" b="1" dirty="0"/>
              <a:t>Brazil</a:t>
            </a:r>
          </a:p>
          <a:p>
            <a:pPr marL="285750" indent="-285750">
              <a:buFont typeface="Sistem Fontu Normal"/>
              <a:buChar char="🤝🏼"/>
            </a:pPr>
            <a:r>
              <a:rPr lang="en-US" sz="2000" b="1" dirty="0"/>
              <a:t>Ethiopia</a:t>
            </a:r>
          </a:p>
          <a:p>
            <a:pPr marL="285750" indent="-285750">
              <a:buFont typeface="Sistem Fontu Normal"/>
              <a:buChar char="🤝🏼"/>
            </a:pPr>
            <a:r>
              <a:rPr lang="en-US" sz="2000" b="1" dirty="0"/>
              <a:t>Iraq</a:t>
            </a:r>
          </a:p>
          <a:p>
            <a:pPr marL="285750" indent="-285750">
              <a:buFont typeface="Sistem Fontu Normal"/>
              <a:buChar char="🤝🏼"/>
            </a:pPr>
            <a:r>
              <a:rPr lang="en-US" sz="2000" b="1" dirty="0" err="1"/>
              <a:t>Kazakhistan</a:t>
            </a:r>
            <a:endParaRPr lang="en-US" sz="2000" b="1" dirty="0"/>
          </a:p>
          <a:p>
            <a:pPr marL="285750" indent="-285750">
              <a:buFont typeface="Sistem Fontu Normal"/>
              <a:buChar char="🤝🏼"/>
            </a:pPr>
            <a:r>
              <a:rPr lang="en-US" sz="2000" b="1" dirty="0"/>
              <a:t>Kosovo </a:t>
            </a:r>
          </a:p>
          <a:p>
            <a:pPr marL="285750" indent="-285750">
              <a:buFont typeface="Sistem Fontu Normal"/>
              <a:buChar char="🤝🏼"/>
            </a:pPr>
            <a:r>
              <a:rPr lang="en-US" sz="2000" b="1" dirty="0"/>
              <a:t>Latvia</a:t>
            </a:r>
          </a:p>
          <a:p>
            <a:pPr marL="285750" indent="-285750">
              <a:buFont typeface="Sistem Fontu Normal"/>
              <a:buChar char="🤝🏼"/>
            </a:pPr>
            <a:r>
              <a:rPr lang="en-US" sz="2000" b="1" dirty="0"/>
              <a:t>Macedonia</a:t>
            </a:r>
          </a:p>
          <a:p>
            <a:pPr marL="285750" indent="-285750">
              <a:buFont typeface="Sistem Fontu Normal"/>
              <a:buChar char="🤝🏼"/>
            </a:pPr>
            <a:endParaRPr lang="en-US" sz="2000" b="1" dirty="0"/>
          </a:p>
          <a:p>
            <a:pPr marL="285750" indent="-285750">
              <a:buFont typeface="Sistem Fontu Normal"/>
              <a:buChar char="🤝🏼"/>
            </a:pPr>
            <a:endParaRPr lang="en-US" dirty="0"/>
          </a:p>
        </p:txBody>
      </p:sp>
      <p:sp>
        <p:nvSpPr>
          <p:cNvPr id="5" name="Metin kutusu 4">
            <a:extLst>
              <a:ext uri="{FF2B5EF4-FFF2-40B4-BE49-F238E27FC236}">
                <a16:creationId xmlns:a16="http://schemas.microsoft.com/office/drawing/2014/main" id="{A5BE5F96-70BB-6A7A-7FE3-AB56752AD0B2}"/>
              </a:ext>
            </a:extLst>
          </p:cNvPr>
          <p:cNvSpPr txBox="1"/>
          <p:nvPr/>
        </p:nvSpPr>
        <p:spPr>
          <a:xfrm>
            <a:off x="6260624" y="1397674"/>
            <a:ext cx="3863340" cy="4062651"/>
          </a:xfrm>
          <a:prstGeom prst="rect">
            <a:avLst/>
          </a:prstGeom>
          <a:noFill/>
        </p:spPr>
        <p:txBody>
          <a:bodyPr wrap="square" rtlCol="0">
            <a:spAutoFit/>
          </a:bodyPr>
          <a:lstStyle/>
          <a:p>
            <a:pPr marL="285750" indent="-285750">
              <a:lnSpc>
                <a:spcPct val="150000"/>
              </a:lnSpc>
              <a:buFont typeface="Sistem Fontu Normal"/>
              <a:buChar char="🤝🏼"/>
            </a:pPr>
            <a:r>
              <a:rPr lang="en-US" sz="2000" b="1" dirty="0"/>
              <a:t>Malaysia</a:t>
            </a:r>
          </a:p>
          <a:p>
            <a:pPr marL="285750" indent="-285750">
              <a:lnSpc>
                <a:spcPct val="150000"/>
              </a:lnSpc>
              <a:buFont typeface="Sistem Fontu Normal"/>
              <a:buChar char="🤝🏼"/>
            </a:pPr>
            <a:r>
              <a:rPr lang="en-US" sz="2000" b="1" dirty="0"/>
              <a:t>Moldova</a:t>
            </a:r>
          </a:p>
          <a:p>
            <a:pPr marL="285750" indent="-285750">
              <a:lnSpc>
                <a:spcPct val="150000"/>
              </a:lnSpc>
              <a:buFont typeface="Sistem Fontu Normal"/>
              <a:buChar char="🤝🏼"/>
            </a:pPr>
            <a:r>
              <a:rPr lang="en-US" sz="2000" b="1" dirty="0"/>
              <a:t>Pakistan</a:t>
            </a:r>
          </a:p>
          <a:p>
            <a:pPr marL="285750" indent="-285750">
              <a:lnSpc>
                <a:spcPct val="150000"/>
              </a:lnSpc>
              <a:buFont typeface="Sistem Fontu Normal"/>
              <a:buChar char="🤝🏼"/>
            </a:pPr>
            <a:r>
              <a:rPr lang="en-US" sz="2000" b="1" dirty="0"/>
              <a:t>Philippines</a:t>
            </a:r>
          </a:p>
          <a:p>
            <a:pPr marL="285750" indent="-285750">
              <a:lnSpc>
                <a:spcPct val="150000"/>
              </a:lnSpc>
              <a:buFont typeface="Sistem Fontu Normal"/>
              <a:buChar char="🤝🏼"/>
            </a:pPr>
            <a:r>
              <a:rPr lang="en-US" sz="2000" b="1" dirty="0"/>
              <a:t>Somalia</a:t>
            </a:r>
          </a:p>
          <a:p>
            <a:pPr marL="285750" indent="-285750">
              <a:lnSpc>
                <a:spcPct val="150000"/>
              </a:lnSpc>
              <a:buFont typeface="Sistem Fontu Normal"/>
              <a:buChar char="🤝🏼"/>
            </a:pPr>
            <a:r>
              <a:rPr lang="en-US" sz="2000" b="1" dirty="0"/>
              <a:t>Thailand </a:t>
            </a:r>
          </a:p>
          <a:p>
            <a:pPr marL="285750" indent="-285750">
              <a:lnSpc>
                <a:spcPct val="150000"/>
              </a:lnSpc>
              <a:buFont typeface="Sistem Fontu Normal"/>
              <a:buChar char="🤝🏼"/>
            </a:pPr>
            <a:r>
              <a:rPr lang="en-US" sz="2000" b="1" dirty="0"/>
              <a:t>Uzbekistan</a:t>
            </a:r>
          </a:p>
          <a:p>
            <a:pPr marL="285750" indent="-285750">
              <a:lnSpc>
                <a:spcPct val="150000"/>
              </a:lnSpc>
              <a:buFont typeface="Sistem Fontu Normal"/>
              <a:buChar char="🤝🏼"/>
            </a:pPr>
            <a:r>
              <a:rPr lang="en-US" sz="2000" b="1" dirty="0"/>
              <a:t>Indonesia</a:t>
            </a:r>
          </a:p>
          <a:p>
            <a:pPr marL="285750" indent="-285750">
              <a:buFont typeface="Sistem Fontu Normal"/>
              <a:buChar char="🤝🏼"/>
            </a:pPr>
            <a:endParaRPr lang="en-US" dirty="0"/>
          </a:p>
        </p:txBody>
      </p:sp>
      <p:sp>
        <p:nvSpPr>
          <p:cNvPr id="3" name="Metin kutusu 2">
            <a:extLst>
              <a:ext uri="{FF2B5EF4-FFF2-40B4-BE49-F238E27FC236}">
                <a16:creationId xmlns:a16="http://schemas.microsoft.com/office/drawing/2014/main" id="{8E7B051A-95E2-F23F-EF23-1D81A4701A9C}"/>
              </a:ext>
            </a:extLst>
          </p:cNvPr>
          <p:cNvSpPr txBox="1"/>
          <p:nvPr/>
        </p:nvSpPr>
        <p:spPr>
          <a:xfrm>
            <a:off x="1275347" y="5548551"/>
            <a:ext cx="8590548" cy="400110"/>
          </a:xfrm>
          <a:prstGeom prst="rect">
            <a:avLst/>
          </a:prstGeom>
          <a:noFill/>
        </p:spPr>
        <p:txBody>
          <a:bodyPr wrap="square" rtlCol="0">
            <a:spAutoFit/>
          </a:bodyPr>
          <a:lstStyle/>
          <a:p>
            <a:r>
              <a:rPr lang="en-US" sz="2000" b="1" dirty="0"/>
              <a:t>IUAS has agreements of M</a:t>
            </a:r>
            <a:r>
              <a:rPr lang="tr-TR" sz="2000" b="1" dirty="0" err="1"/>
              <a:t>oU</a:t>
            </a:r>
            <a:r>
              <a:rPr lang="en-US" sz="2000" b="1" dirty="0"/>
              <a:t> with nearly 50 universities. </a:t>
            </a:r>
          </a:p>
        </p:txBody>
      </p:sp>
    </p:spTree>
    <p:extLst>
      <p:ext uri="{BB962C8B-B14F-4D97-AF65-F5344CB8AC3E}">
        <p14:creationId xmlns:p14="http://schemas.microsoft.com/office/powerpoint/2010/main" val="2966568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490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8" name="İçerik Yer Tutucusu 7">
            <a:extLst>
              <a:ext uri="{FF2B5EF4-FFF2-40B4-BE49-F238E27FC236}">
                <a16:creationId xmlns:a16="http://schemas.microsoft.com/office/drawing/2014/main" id="{8B8C4197-10F1-0BE4-E9F3-97797D837365}"/>
              </a:ext>
            </a:extLst>
          </p:cNvPr>
          <p:cNvPicPr>
            <a:picLocks noGrp="1" noChangeAspect="1"/>
          </p:cNvPicPr>
          <p:nvPr>
            <p:ph sz="half" idx="1"/>
          </p:nvPr>
        </p:nvPicPr>
        <p:blipFill>
          <a:blip r:embed="rId2">
            <a:alphaModFix amt="70000"/>
          </a:blip>
          <a:stretch>
            <a:fillRect/>
          </a:stretch>
        </p:blipFill>
        <p:spPr>
          <a:xfrm>
            <a:off x="547688" y="576263"/>
            <a:ext cx="4994130" cy="5519737"/>
          </a:xfrm>
        </p:spPr>
      </p:pic>
      <p:pic>
        <p:nvPicPr>
          <p:cNvPr id="6" name="İçerik Yer Tutucusu 5">
            <a:extLst>
              <a:ext uri="{FF2B5EF4-FFF2-40B4-BE49-F238E27FC236}">
                <a16:creationId xmlns:a16="http://schemas.microsoft.com/office/drawing/2014/main" id="{A78AD8E7-C7BF-D615-5157-A825D3177312}"/>
              </a:ext>
            </a:extLst>
          </p:cNvPr>
          <p:cNvPicPr>
            <a:picLocks noGrp="1" noChangeAspect="1"/>
          </p:cNvPicPr>
          <p:nvPr>
            <p:ph sz="half" idx="2"/>
          </p:nvPr>
        </p:nvPicPr>
        <p:blipFill>
          <a:blip r:embed="rId3">
            <a:alphaModFix amt="50000"/>
          </a:blip>
          <a:stretch>
            <a:fillRect/>
          </a:stretch>
        </p:blipFill>
        <p:spPr>
          <a:xfrm>
            <a:off x="6480809" y="576263"/>
            <a:ext cx="4879917" cy="5705475"/>
          </a:xfrm>
        </p:spPr>
      </p:pic>
      <p:sp>
        <p:nvSpPr>
          <p:cNvPr id="9" name="Metin kutusu 8">
            <a:extLst>
              <a:ext uri="{FF2B5EF4-FFF2-40B4-BE49-F238E27FC236}">
                <a16:creationId xmlns:a16="http://schemas.microsoft.com/office/drawing/2014/main" id="{91626C82-B7B6-178E-BDFA-AAB7DAE67995}"/>
              </a:ext>
            </a:extLst>
          </p:cNvPr>
          <p:cNvSpPr txBox="1"/>
          <p:nvPr/>
        </p:nvSpPr>
        <p:spPr>
          <a:xfrm>
            <a:off x="1011382" y="762000"/>
            <a:ext cx="3546764" cy="6186309"/>
          </a:xfrm>
          <a:prstGeom prst="rect">
            <a:avLst/>
          </a:prstGeom>
          <a:noFill/>
        </p:spPr>
        <p:txBody>
          <a:bodyPr wrap="square" rtlCol="0">
            <a:spAutoFit/>
          </a:bodyPr>
          <a:lstStyle/>
          <a:p>
            <a:r>
              <a:rPr lang="en-US" b="1" dirty="0">
                <a:highlight>
                  <a:srgbClr val="C0C0C0"/>
                </a:highlight>
                <a:latin typeface="Arial Rounded MT Bold" panose="020F0704030504030204" pitchFamily="34" charset="0"/>
              </a:rPr>
              <a:t> DAVRAZ SKI CENTER </a:t>
            </a:r>
          </a:p>
          <a:p>
            <a:endParaRPr lang="en-US" b="1" dirty="0">
              <a:highlight>
                <a:srgbClr val="C0C0C0"/>
              </a:highlight>
              <a:latin typeface="+mj-lt"/>
            </a:endParaRPr>
          </a:p>
          <a:p>
            <a:pPr marL="285750" indent="-285750">
              <a:buFont typeface="Arial" panose="020B0604020202020204" pitchFamily="34" charset="0"/>
              <a:buChar char="•"/>
            </a:pPr>
            <a:r>
              <a:rPr lang="tr-TR" b="1" dirty="0" err="1">
                <a:latin typeface="+mj-lt"/>
              </a:rPr>
              <a:t>Karlıkaya</a:t>
            </a:r>
            <a:r>
              <a:rPr lang="tr-TR" b="1" dirty="0">
                <a:latin typeface="+mj-lt"/>
              </a:rPr>
              <a:t> </a:t>
            </a:r>
            <a:r>
              <a:rPr lang="tr-TR" b="1" dirty="0" err="1">
                <a:latin typeface="+mj-lt"/>
              </a:rPr>
              <a:t>Winter</a:t>
            </a:r>
            <a:r>
              <a:rPr lang="tr-TR" b="1" dirty="0">
                <a:latin typeface="+mj-lt"/>
              </a:rPr>
              <a:t> Sports </a:t>
            </a:r>
            <a:r>
              <a:rPr lang="tr-TR" b="1" dirty="0" err="1">
                <a:latin typeface="+mj-lt"/>
              </a:rPr>
              <a:t>Tourism</a:t>
            </a:r>
            <a:r>
              <a:rPr lang="tr-TR" b="1" dirty="0">
                <a:latin typeface="+mj-lt"/>
              </a:rPr>
              <a:t> is </a:t>
            </a:r>
            <a:r>
              <a:rPr lang="tr-TR" b="1" dirty="0" err="1">
                <a:latin typeface="+mj-lt"/>
              </a:rPr>
              <a:t>situated</a:t>
            </a:r>
            <a:r>
              <a:rPr lang="tr-TR" b="1" dirty="0">
                <a:latin typeface="+mj-lt"/>
              </a:rPr>
              <a:t> 26 km </a:t>
            </a:r>
            <a:r>
              <a:rPr lang="tr-TR" b="1" dirty="0" err="1">
                <a:latin typeface="+mj-lt"/>
              </a:rPr>
              <a:t>southeast</a:t>
            </a:r>
            <a:r>
              <a:rPr lang="tr-TR" b="1" dirty="0">
                <a:latin typeface="+mj-lt"/>
              </a:rPr>
              <a:t> of Isparta.</a:t>
            </a:r>
          </a:p>
          <a:p>
            <a:endParaRPr lang="tr-TR" b="1" dirty="0">
              <a:latin typeface="+mj-lt"/>
            </a:endParaRPr>
          </a:p>
          <a:p>
            <a:pPr marL="285750" indent="-285750">
              <a:buFont typeface="Arial" panose="020B0604020202020204" pitchFamily="34" charset="0"/>
              <a:buChar char="•"/>
            </a:pPr>
            <a:r>
              <a:rPr lang="tr-TR" b="1" dirty="0">
                <a:latin typeface="+mj-lt"/>
              </a:rPr>
              <a:t>Davraz </a:t>
            </a:r>
            <a:r>
              <a:rPr lang="tr-TR" b="1" dirty="0" err="1">
                <a:latin typeface="+mj-lt"/>
              </a:rPr>
              <a:t>Mountain</a:t>
            </a:r>
            <a:r>
              <a:rPr lang="tr-TR" b="1" dirty="0">
                <a:latin typeface="+mj-lt"/>
              </a:rPr>
              <a:t> </a:t>
            </a:r>
            <a:r>
              <a:rPr lang="tr-TR" b="1" dirty="0" err="1">
                <a:latin typeface="+mj-lt"/>
              </a:rPr>
              <a:t>stands</a:t>
            </a:r>
            <a:r>
              <a:rPr lang="tr-TR" b="1" dirty="0">
                <a:latin typeface="+mj-lt"/>
              </a:rPr>
              <a:t> </a:t>
            </a:r>
            <a:r>
              <a:rPr lang="tr-TR" b="1" dirty="0" err="1">
                <a:latin typeface="+mj-lt"/>
              </a:rPr>
              <a:t>prominently</a:t>
            </a:r>
            <a:r>
              <a:rPr lang="tr-TR" b="1" dirty="0">
                <a:latin typeface="+mj-lt"/>
              </a:rPr>
              <a:t> </a:t>
            </a:r>
            <a:r>
              <a:rPr lang="tr-TR" b="1" dirty="0" err="1">
                <a:latin typeface="+mj-lt"/>
              </a:rPr>
              <a:t>between</a:t>
            </a:r>
            <a:r>
              <a:rPr lang="tr-TR" b="1" dirty="0">
                <a:latin typeface="+mj-lt"/>
              </a:rPr>
              <a:t> Lake Eğirdir </a:t>
            </a:r>
            <a:r>
              <a:rPr lang="tr-TR" b="1" dirty="0" err="1">
                <a:latin typeface="+mj-lt"/>
              </a:rPr>
              <a:t>and</a:t>
            </a:r>
            <a:r>
              <a:rPr lang="tr-TR" b="1" dirty="0">
                <a:latin typeface="+mj-lt"/>
              </a:rPr>
              <a:t> Lake Kovada.</a:t>
            </a:r>
          </a:p>
          <a:p>
            <a:endParaRPr lang="tr-TR" b="1" dirty="0">
              <a:latin typeface="+mj-lt"/>
            </a:endParaRPr>
          </a:p>
          <a:p>
            <a:pPr marL="285750" indent="-285750">
              <a:buFont typeface="Arial" panose="020B0604020202020204" pitchFamily="34" charset="0"/>
              <a:buChar char="•"/>
            </a:pPr>
            <a:r>
              <a:rPr lang="tr-TR" b="1" dirty="0" err="1">
                <a:latin typeface="+mj-lt"/>
              </a:rPr>
              <a:t>In</a:t>
            </a:r>
            <a:r>
              <a:rPr lang="tr-TR" b="1" dirty="0">
                <a:latin typeface="+mj-lt"/>
              </a:rPr>
              <a:t> </a:t>
            </a:r>
            <a:r>
              <a:rPr lang="tr-TR" b="1" dirty="0" err="1">
                <a:latin typeface="+mj-lt"/>
              </a:rPr>
              <a:t>addition</a:t>
            </a:r>
            <a:r>
              <a:rPr lang="tr-TR" b="1" dirty="0">
                <a:latin typeface="+mj-lt"/>
              </a:rPr>
              <a:t> </a:t>
            </a:r>
            <a:r>
              <a:rPr lang="tr-TR" b="1" dirty="0" err="1">
                <a:latin typeface="+mj-lt"/>
              </a:rPr>
              <a:t>to</a:t>
            </a:r>
            <a:r>
              <a:rPr lang="tr-TR" b="1" dirty="0">
                <a:latin typeface="+mj-lt"/>
              </a:rPr>
              <a:t> </a:t>
            </a:r>
            <a:r>
              <a:rPr lang="tr-TR" b="1" dirty="0" err="1">
                <a:latin typeface="+mj-lt"/>
              </a:rPr>
              <a:t>skiing</a:t>
            </a:r>
            <a:r>
              <a:rPr lang="tr-TR" b="1" dirty="0">
                <a:latin typeface="+mj-lt"/>
              </a:rPr>
              <a:t>, </a:t>
            </a:r>
            <a:r>
              <a:rPr lang="tr-TR" b="1" dirty="0" err="1">
                <a:latin typeface="+mj-lt"/>
              </a:rPr>
              <a:t>the</a:t>
            </a:r>
            <a:r>
              <a:rPr lang="tr-TR" b="1" dirty="0">
                <a:latin typeface="+mj-lt"/>
              </a:rPr>
              <a:t> </a:t>
            </a:r>
            <a:r>
              <a:rPr lang="tr-TR" b="1" dirty="0" err="1">
                <a:latin typeface="+mj-lt"/>
              </a:rPr>
              <a:t>mountain</a:t>
            </a:r>
            <a:r>
              <a:rPr lang="tr-TR" b="1" dirty="0">
                <a:latin typeface="+mj-lt"/>
              </a:rPr>
              <a:t> </a:t>
            </a:r>
            <a:r>
              <a:rPr lang="tr-TR" b="1" dirty="0" err="1">
                <a:latin typeface="+mj-lt"/>
              </a:rPr>
              <a:t>offers</a:t>
            </a:r>
            <a:r>
              <a:rPr lang="tr-TR" b="1" dirty="0">
                <a:latin typeface="+mj-lt"/>
              </a:rPr>
              <a:t> </a:t>
            </a:r>
            <a:r>
              <a:rPr lang="tr-TR" b="1" dirty="0" err="1">
                <a:latin typeface="+mj-lt"/>
              </a:rPr>
              <a:t>opportunities</a:t>
            </a:r>
            <a:r>
              <a:rPr lang="tr-TR" b="1" dirty="0">
                <a:latin typeface="+mj-lt"/>
              </a:rPr>
              <a:t> </a:t>
            </a:r>
            <a:r>
              <a:rPr lang="tr-TR" b="1" dirty="0" err="1">
                <a:latin typeface="+mj-lt"/>
              </a:rPr>
              <a:t>for</a:t>
            </a:r>
            <a:r>
              <a:rPr lang="tr-TR" b="1" dirty="0">
                <a:latin typeface="+mj-lt"/>
              </a:rPr>
              <a:t> </a:t>
            </a:r>
            <a:r>
              <a:rPr lang="tr-TR" b="1" dirty="0" err="1">
                <a:latin typeface="+mj-lt"/>
              </a:rPr>
              <a:t>other</a:t>
            </a:r>
            <a:r>
              <a:rPr lang="tr-TR" b="1" dirty="0">
                <a:latin typeface="+mj-lt"/>
              </a:rPr>
              <a:t> </a:t>
            </a:r>
            <a:r>
              <a:rPr lang="tr-TR" b="1" dirty="0" err="1">
                <a:latin typeface="+mj-lt"/>
              </a:rPr>
              <a:t>activities</a:t>
            </a:r>
            <a:r>
              <a:rPr lang="tr-TR" b="1" dirty="0">
                <a:latin typeface="+mj-lt"/>
              </a:rPr>
              <a:t> </a:t>
            </a:r>
            <a:r>
              <a:rPr lang="tr-TR" b="1" dirty="0" err="1">
                <a:latin typeface="+mj-lt"/>
              </a:rPr>
              <a:t>such</a:t>
            </a:r>
            <a:r>
              <a:rPr lang="tr-TR" b="1" dirty="0">
                <a:latin typeface="+mj-lt"/>
              </a:rPr>
              <a:t> as trekking </a:t>
            </a:r>
            <a:r>
              <a:rPr lang="tr-TR" b="1" dirty="0" err="1">
                <a:latin typeface="+mj-lt"/>
              </a:rPr>
              <a:t>and</a:t>
            </a:r>
            <a:r>
              <a:rPr lang="tr-TR" b="1" dirty="0">
                <a:latin typeface="+mj-lt"/>
              </a:rPr>
              <a:t> </a:t>
            </a:r>
            <a:r>
              <a:rPr lang="tr-TR" b="1" dirty="0" err="1">
                <a:latin typeface="+mj-lt"/>
              </a:rPr>
              <a:t>various</a:t>
            </a:r>
            <a:r>
              <a:rPr lang="tr-TR" b="1" dirty="0">
                <a:latin typeface="+mj-lt"/>
              </a:rPr>
              <a:t> </a:t>
            </a:r>
            <a:r>
              <a:rPr lang="tr-TR" b="1" dirty="0" err="1">
                <a:latin typeface="+mj-lt"/>
              </a:rPr>
              <a:t>outdoor</a:t>
            </a:r>
            <a:r>
              <a:rPr lang="tr-TR" b="1" dirty="0">
                <a:latin typeface="+mj-lt"/>
              </a:rPr>
              <a:t> </a:t>
            </a:r>
            <a:r>
              <a:rPr lang="tr-TR" b="1" dirty="0" err="1">
                <a:latin typeface="+mj-lt"/>
              </a:rPr>
              <a:t>sports</a:t>
            </a:r>
            <a:r>
              <a:rPr lang="tr-TR" dirty="0">
                <a:latin typeface="+mj-lt"/>
              </a:rPr>
              <a:t>.</a:t>
            </a:r>
          </a:p>
          <a:p>
            <a:endParaRPr lang="en-US" b="1" dirty="0">
              <a:highlight>
                <a:srgbClr val="C0C0C0"/>
              </a:highlight>
              <a:latin typeface="+mj-lt"/>
            </a:endParaRPr>
          </a:p>
          <a:p>
            <a:endParaRPr lang="en-US" b="1" dirty="0">
              <a:highlight>
                <a:srgbClr val="C0C0C0"/>
              </a:highlight>
              <a:latin typeface="+mj-lt"/>
            </a:endParaRPr>
          </a:p>
          <a:p>
            <a:endParaRPr lang="en-US" b="1" dirty="0">
              <a:highlight>
                <a:srgbClr val="C0C0C0"/>
              </a:highlight>
              <a:latin typeface="+mj-lt"/>
            </a:endParaRPr>
          </a:p>
          <a:p>
            <a:endParaRPr lang="en-US" b="1" dirty="0">
              <a:highlight>
                <a:srgbClr val="C0C0C0"/>
              </a:highlight>
              <a:latin typeface="+mj-lt"/>
            </a:endParaRPr>
          </a:p>
          <a:p>
            <a:endParaRPr lang="en-US" b="1" dirty="0">
              <a:highlight>
                <a:srgbClr val="C0C0C0"/>
              </a:highlight>
              <a:latin typeface="+mj-lt"/>
            </a:endParaRPr>
          </a:p>
          <a:p>
            <a:endParaRPr lang="en-US" b="1" dirty="0">
              <a:highlight>
                <a:srgbClr val="C0C0C0"/>
              </a:highlight>
              <a:latin typeface="+mj-lt"/>
            </a:endParaRPr>
          </a:p>
          <a:p>
            <a:endParaRPr lang="en-US" b="1" dirty="0">
              <a:highlight>
                <a:srgbClr val="C0C0C0"/>
              </a:highlight>
              <a:latin typeface="+mj-lt"/>
            </a:endParaRPr>
          </a:p>
          <a:p>
            <a:endParaRPr lang="en-US" b="1" dirty="0">
              <a:highlight>
                <a:srgbClr val="C0C0C0"/>
              </a:highlight>
              <a:latin typeface="+mj-lt"/>
            </a:endParaRPr>
          </a:p>
        </p:txBody>
      </p:sp>
      <p:sp>
        <p:nvSpPr>
          <p:cNvPr id="10" name="Metin kutusu 9">
            <a:extLst>
              <a:ext uri="{FF2B5EF4-FFF2-40B4-BE49-F238E27FC236}">
                <a16:creationId xmlns:a16="http://schemas.microsoft.com/office/drawing/2014/main" id="{7375DA9F-5FFA-3D43-CADA-CCBC6B836D13}"/>
              </a:ext>
            </a:extLst>
          </p:cNvPr>
          <p:cNvSpPr txBox="1"/>
          <p:nvPr/>
        </p:nvSpPr>
        <p:spPr>
          <a:xfrm>
            <a:off x="7237439" y="762000"/>
            <a:ext cx="3366655" cy="8956298"/>
          </a:xfrm>
          <a:prstGeom prst="rect">
            <a:avLst/>
          </a:prstGeom>
          <a:noFill/>
        </p:spPr>
        <p:txBody>
          <a:bodyPr wrap="square" rtlCol="0">
            <a:spAutoFit/>
          </a:bodyPr>
          <a:lstStyle/>
          <a:p>
            <a:r>
              <a:rPr lang="tr-TR" b="1" dirty="0">
                <a:highlight>
                  <a:srgbClr val="C0C0C0"/>
                </a:highlight>
                <a:latin typeface="Arial Rounded MT Bold" panose="020F0704030504030204" pitchFamily="34" charset="0"/>
              </a:rPr>
              <a:t>LAKE EGIRDIR</a:t>
            </a:r>
            <a:endParaRPr lang="en-US" b="1" dirty="0">
              <a:highlight>
                <a:srgbClr val="C0C0C0"/>
              </a:highlight>
              <a:latin typeface="Arial Rounded MT Bold" panose="020F0704030504030204" pitchFamily="34" charset="0"/>
            </a:endParaRPr>
          </a:p>
          <a:p>
            <a:endParaRPr lang="en-US" b="1" dirty="0">
              <a:highlight>
                <a:srgbClr val="C0C0C0"/>
              </a:highlight>
            </a:endParaRPr>
          </a:p>
          <a:p>
            <a:pPr marL="285750" indent="-285750">
              <a:buFont typeface="Arial" panose="020B0604020202020204" pitchFamily="34" charset="0"/>
              <a:buChar char="•"/>
            </a:pPr>
            <a:endParaRPr lang="en-US" b="1" dirty="0">
              <a:highlight>
                <a:srgbClr val="C0C0C0"/>
              </a:highlight>
            </a:endParaRPr>
          </a:p>
          <a:p>
            <a:pPr marL="285750" indent="-285750">
              <a:buFont typeface="Arial" panose="020B0604020202020204" pitchFamily="34" charset="0"/>
              <a:buChar char="•"/>
            </a:pPr>
            <a:r>
              <a:rPr lang="en-US" dirty="0"/>
              <a:t>Lake </a:t>
            </a:r>
            <a:r>
              <a:rPr lang="en-US" dirty="0" err="1"/>
              <a:t>Eğirdir</a:t>
            </a:r>
            <a:r>
              <a:rPr lang="en-US" dirty="0"/>
              <a:t>, one of Turkey's largest lakes, is famously known as the "Seven Colored Lake" due to its changing colors throughout the day and across seasons.</a:t>
            </a:r>
          </a:p>
          <a:p>
            <a:pPr marL="285750" indent="-285750">
              <a:buFont typeface="Arial" panose="020B0604020202020204" pitchFamily="34" charset="0"/>
              <a:buChar char="•"/>
            </a:pPr>
            <a:endParaRPr lang="tr-TR" dirty="0"/>
          </a:p>
          <a:p>
            <a:pPr marL="285750" indent="-285750">
              <a:buFont typeface="Arial" panose="020B0604020202020204" pitchFamily="34" charset="0"/>
              <a:buChar char="•"/>
            </a:pPr>
            <a:r>
              <a:rPr lang="en-US" dirty="0"/>
              <a:t>This internationally significant wetland is recognized as a Drinking Water Reservoir, a Natural Protected Area, and an Important Bird Area.</a:t>
            </a:r>
          </a:p>
          <a:p>
            <a:pPr marL="285750" indent="-285750" algn="just">
              <a:buFont typeface="Arial" panose="020B0604020202020204" pitchFamily="34" charset="0"/>
              <a:buChar char="•"/>
            </a:pPr>
            <a:endParaRPr lang="en-US" dirty="0">
              <a:highlight>
                <a:srgbClr val="C0C0C0"/>
              </a:highlight>
            </a:endParaRPr>
          </a:p>
          <a:p>
            <a:pPr marL="285750" indent="-285750">
              <a:buFont typeface="Arial" panose="020B0604020202020204" pitchFamily="34" charset="0"/>
              <a:buChar char="•"/>
            </a:pPr>
            <a:endParaRPr lang="en-US" dirty="0">
              <a:highlight>
                <a:srgbClr val="C0C0C0"/>
              </a:highlight>
            </a:endParaRPr>
          </a:p>
          <a:p>
            <a:pPr marL="285750" indent="-285750">
              <a:buFont typeface="Arial" panose="020B0604020202020204" pitchFamily="34" charset="0"/>
              <a:buChar char="•"/>
            </a:pPr>
            <a:endParaRPr lang="en-US" dirty="0">
              <a:highlight>
                <a:srgbClr val="C0C0C0"/>
              </a:highlight>
            </a:endParaRPr>
          </a:p>
          <a:p>
            <a:endParaRPr lang="en-US" b="1"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812513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9E16971-FC58-C7FA-0C37-F5A0F25784C8}"/>
              </a:ext>
            </a:extLst>
          </p:cNvPr>
          <p:cNvSpPr>
            <a:spLocks noGrp="1"/>
          </p:cNvSpPr>
          <p:nvPr>
            <p:ph type="title"/>
          </p:nvPr>
        </p:nvSpPr>
        <p:spPr>
          <a:xfrm>
            <a:off x="910628" y="877998"/>
            <a:ext cx="10515600" cy="947627"/>
          </a:xfrm>
        </p:spPr>
        <p:txBody>
          <a:bodyPr anchor="t">
            <a:normAutofit fontScale="90000"/>
          </a:bodyPr>
          <a:lstStyle/>
          <a:p>
            <a:r>
              <a:rPr lang="en-US" sz="2800" dirty="0" err="1"/>
              <a:t>Isparta's</a:t>
            </a:r>
            <a:r>
              <a:rPr lang="en-US" sz="2800" dirty="0"/>
              <a:t> rose and lavender gardens are the production hub of Türkiye, playing a vital role in global rose oil production as one of its leading suppliers.</a:t>
            </a:r>
          </a:p>
        </p:txBody>
      </p:sp>
      <p:pic>
        <p:nvPicPr>
          <p:cNvPr id="6" name="İçerik Yer Tutucusu 5">
            <a:extLst>
              <a:ext uri="{FF2B5EF4-FFF2-40B4-BE49-F238E27FC236}">
                <a16:creationId xmlns:a16="http://schemas.microsoft.com/office/drawing/2014/main" id="{DAD345E0-73DC-63F4-998A-48101741C1DE}"/>
              </a:ext>
            </a:extLst>
          </p:cNvPr>
          <p:cNvPicPr>
            <a:picLocks noGrp="1" noChangeAspect="1"/>
          </p:cNvPicPr>
          <p:nvPr>
            <p:ph sz="half" idx="1"/>
          </p:nvPr>
        </p:nvPicPr>
        <p:blipFill>
          <a:blip r:embed="rId2"/>
          <a:stretch>
            <a:fillRect/>
          </a:stretch>
        </p:blipFill>
        <p:spPr>
          <a:xfrm>
            <a:off x="1686571" y="1825625"/>
            <a:ext cx="3484858" cy="4351338"/>
          </a:xfrm>
          <a:prstGeom prst="rect">
            <a:avLst/>
          </a:prstGeom>
          <a:ln>
            <a:noFill/>
          </a:ln>
          <a:effectLst>
            <a:softEdge rad="112500"/>
          </a:effectLst>
        </p:spPr>
      </p:pic>
      <p:pic>
        <p:nvPicPr>
          <p:cNvPr id="7" name="İçerik Yer Tutucusu 4">
            <a:extLst>
              <a:ext uri="{FF2B5EF4-FFF2-40B4-BE49-F238E27FC236}">
                <a16:creationId xmlns:a16="http://schemas.microsoft.com/office/drawing/2014/main" id="{A55EBFD5-4358-256B-6841-ADD9159808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7164" y="1904351"/>
            <a:ext cx="4113198" cy="4192659"/>
          </a:xfrm>
          <a:prstGeom prst="rect">
            <a:avLst/>
          </a:prstGeom>
          <a:ln>
            <a:noFill/>
          </a:ln>
          <a:effectLst>
            <a:softEdge rad="112500"/>
          </a:effectLst>
        </p:spPr>
      </p:pic>
    </p:spTree>
    <p:extLst>
      <p:ext uri="{BB962C8B-B14F-4D97-AF65-F5344CB8AC3E}">
        <p14:creationId xmlns:p14="http://schemas.microsoft.com/office/powerpoint/2010/main" val="2400247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B00A879-B81D-C4D2-85AA-6F0144ECDA2D}"/>
              </a:ext>
            </a:extLst>
          </p:cNvPr>
          <p:cNvSpPr>
            <a:spLocks noGrp="1"/>
          </p:cNvSpPr>
          <p:nvPr>
            <p:ph type="title"/>
          </p:nvPr>
        </p:nvSpPr>
        <p:spPr>
          <a:xfrm>
            <a:off x="1743924" y="681037"/>
            <a:ext cx="8704152" cy="1325563"/>
          </a:xfrm>
        </p:spPr>
        <p:txBody>
          <a:bodyPr>
            <a:normAutofit/>
          </a:bodyPr>
          <a:lstStyle/>
          <a:p>
            <a:r>
              <a:rPr lang="en-US" sz="3600" b="1" dirty="0" err="1">
                <a:solidFill>
                  <a:schemeClr val="accent1">
                    <a:lumMod val="50000"/>
                  </a:schemeClr>
                </a:solidFill>
                <a:latin typeface="Arial Rounded MT Bold" panose="020F0704030504030204" pitchFamily="34" charset="0"/>
                <a:cs typeface="Baloo Bhaijaan" panose="03080902040302020200" pitchFamily="66" charset="-78"/>
              </a:rPr>
              <a:t>Isparta</a:t>
            </a:r>
            <a:r>
              <a:rPr lang="en-US" sz="3600" b="1" dirty="0">
                <a:solidFill>
                  <a:schemeClr val="accent1">
                    <a:lumMod val="50000"/>
                  </a:schemeClr>
                </a:solidFill>
                <a:latin typeface="Arial Rounded MT Bold" panose="020F0704030504030204" pitchFamily="34" charset="0"/>
                <a:cs typeface="Baloo Bhaijaan" panose="03080902040302020200" pitchFamily="66" charset="-78"/>
              </a:rPr>
              <a:t> University of Applied Sciences</a:t>
            </a:r>
          </a:p>
        </p:txBody>
      </p:sp>
      <p:sp>
        <p:nvSpPr>
          <p:cNvPr id="3" name="İçerik Yer Tutucusu 2">
            <a:extLst>
              <a:ext uri="{FF2B5EF4-FFF2-40B4-BE49-F238E27FC236}">
                <a16:creationId xmlns:a16="http://schemas.microsoft.com/office/drawing/2014/main" id="{6A497D7D-B920-F99E-9294-1B0EAA537155}"/>
              </a:ext>
            </a:extLst>
          </p:cNvPr>
          <p:cNvSpPr>
            <a:spLocks noGrp="1"/>
          </p:cNvSpPr>
          <p:nvPr>
            <p:ph idx="1"/>
          </p:nvPr>
        </p:nvSpPr>
        <p:spPr/>
        <p:txBody>
          <a:bodyPr>
            <a:normAutofit/>
          </a:bodyPr>
          <a:lstStyle/>
          <a:p>
            <a:pPr algn="just"/>
            <a:r>
              <a:rPr lang="en-US" sz="2400" dirty="0" err="1">
                <a:latin typeface="+mj-lt"/>
              </a:rPr>
              <a:t>Süleyman</a:t>
            </a:r>
            <a:r>
              <a:rPr lang="en-US" sz="2400" dirty="0">
                <a:latin typeface="+mj-lt"/>
              </a:rPr>
              <a:t> </a:t>
            </a:r>
            <a:r>
              <a:rPr lang="en-US" sz="2400" dirty="0" err="1">
                <a:latin typeface="+mj-lt"/>
              </a:rPr>
              <a:t>Demirel</a:t>
            </a:r>
            <a:r>
              <a:rPr lang="en-US" sz="2400" dirty="0">
                <a:latin typeface="+mj-lt"/>
              </a:rPr>
              <a:t> University (SDU) and </a:t>
            </a:r>
            <a:r>
              <a:rPr lang="en-US" sz="2400" dirty="0" err="1">
                <a:latin typeface="+mj-lt"/>
              </a:rPr>
              <a:t>Isparta</a:t>
            </a:r>
            <a:r>
              <a:rPr lang="en-US" sz="2400" dirty="0">
                <a:latin typeface="+mj-lt"/>
              </a:rPr>
              <a:t> University of Applied Sciences (IUAS) share numerous infrastructural facilities and are located on the same central campus in the heart of </a:t>
            </a:r>
            <a:r>
              <a:rPr lang="en-US" sz="2400" dirty="0" err="1">
                <a:latin typeface="+mj-lt"/>
              </a:rPr>
              <a:t>Isparta</a:t>
            </a:r>
            <a:r>
              <a:rPr lang="en-US" sz="2400" dirty="0">
                <a:latin typeface="+mj-lt"/>
              </a:rPr>
              <a:t>.</a:t>
            </a:r>
            <a:endParaRPr lang="tr-TR" sz="2400" dirty="0">
              <a:latin typeface="+mj-lt"/>
            </a:endParaRPr>
          </a:p>
          <a:p>
            <a:pPr algn="just"/>
            <a:r>
              <a:rPr lang="en-US" sz="2400" dirty="0">
                <a:latin typeface="+mj-lt"/>
              </a:rPr>
              <a:t>In addition, IUAS extends its educational reach across the entire </a:t>
            </a:r>
            <a:r>
              <a:rPr lang="en-US" sz="2400" dirty="0" err="1">
                <a:latin typeface="+mj-lt"/>
              </a:rPr>
              <a:t>Isparta</a:t>
            </a:r>
            <a:r>
              <a:rPr lang="en-US" sz="2400" dirty="0">
                <a:latin typeface="+mj-lt"/>
              </a:rPr>
              <a:t> region through its vocational schools distributed across the districts.</a:t>
            </a:r>
            <a:endParaRPr lang="tr-TR" sz="2400" dirty="0">
              <a:latin typeface="+mj-lt"/>
            </a:endParaRPr>
          </a:p>
          <a:p>
            <a:pPr algn="just"/>
            <a:r>
              <a:rPr lang="en-US" sz="2400" dirty="0">
                <a:latin typeface="+mj-lt"/>
              </a:rPr>
              <a:t>With a student-centered education system, the university emphasizes performance-oriented job training, equipping its students to excel in the business world.</a:t>
            </a:r>
          </a:p>
        </p:txBody>
      </p:sp>
    </p:spTree>
    <p:extLst>
      <p:ext uri="{BB962C8B-B14F-4D97-AF65-F5344CB8AC3E}">
        <p14:creationId xmlns:p14="http://schemas.microsoft.com/office/powerpoint/2010/main" val="8013203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2D2D303-202E-54AC-6709-96242BEA5E63}"/>
              </a:ext>
            </a:extLst>
          </p:cNvPr>
          <p:cNvSpPr>
            <a:spLocks noGrp="1"/>
          </p:cNvSpPr>
          <p:nvPr>
            <p:ph type="title"/>
          </p:nvPr>
        </p:nvSpPr>
        <p:spPr>
          <a:xfrm>
            <a:off x="2033635" y="455659"/>
            <a:ext cx="8124731" cy="655601"/>
          </a:xfrm>
        </p:spPr>
        <p:txBody>
          <a:bodyPr>
            <a:noAutofit/>
          </a:bodyPr>
          <a:lstStyle/>
          <a:p>
            <a:r>
              <a:rPr lang="en-US" sz="2800" b="1" dirty="0">
                <a:solidFill>
                  <a:srgbClr val="26447B"/>
                </a:solidFill>
                <a:latin typeface="Arial Rounded MT Bold" panose="020F0704030504030204" pitchFamily="34" charset="0"/>
              </a:rPr>
              <a:t>“7+1 and 3+1 EDUCATION SYSTEM in IUAS”</a:t>
            </a:r>
          </a:p>
        </p:txBody>
      </p:sp>
      <p:sp>
        <p:nvSpPr>
          <p:cNvPr id="3" name="İçerik Yer Tutucusu 2">
            <a:extLst>
              <a:ext uri="{FF2B5EF4-FFF2-40B4-BE49-F238E27FC236}">
                <a16:creationId xmlns:a16="http://schemas.microsoft.com/office/drawing/2014/main" id="{DD0F0379-D45F-C5DF-1F82-9D39A145CB2E}"/>
              </a:ext>
            </a:extLst>
          </p:cNvPr>
          <p:cNvSpPr>
            <a:spLocks noGrp="1"/>
          </p:cNvSpPr>
          <p:nvPr>
            <p:ph sz="half" idx="1"/>
          </p:nvPr>
        </p:nvSpPr>
        <p:spPr>
          <a:xfrm>
            <a:off x="838200" y="1180214"/>
            <a:ext cx="5181600" cy="4996749"/>
          </a:xfrm>
        </p:spPr>
        <p:txBody>
          <a:bodyPr>
            <a:normAutofit/>
          </a:bodyPr>
          <a:lstStyle/>
          <a:p>
            <a:pPr algn="just"/>
            <a:r>
              <a:rPr lang="en-US" sz="2000" dirty="0" err="1"/>
              <a:t>Isparta</a:t>
            </a:r>
            <a:r>
              <a:rPr lang="en-US" sz="2000" dirty="0"/>
              <a:t> University of Applied Sciences has made significant strides in enhancing its students' employability and practical skills through the implementation of its innovative 7+1 (Undergraduate) and 3+1 (Vocational Degree) education systems.</a:t>
            </a:r>
            <a:endParaRPr lang="tr-TR" sz="2000" dirty="0"/>
          </a:p>
          <a:p>
            <a:pPr algn="just"/>
            <a:r>
              <a:rPr lang="en-US" sz="2000" dirty="0"/>
              <a:t>This unique approach combines classroom learning with real-world experience. Under the 7+1 system, students complete seven semesters of coursework, followed by an eighth semester dedicated to internships or practical training in their chosen fields.</a:t>
            </a:r>
          </a:p>
        </p:txBody>
      </p:sp>
      <p:sp>
        <p:nvSpPr>
          <p:cNvPr id="4" name="İçerik Yer Tutucusu 3">
            <a:extLst>
              <a:ext uri="{FF2B5EF4-FFF2-40B4-BE49-F238E27FC236}">
                <a16:creationId xmlns:a16="http://schemas.microsoft.com/office/drawing/2014/main" id="{F2A64C41-C330-6D1F-F972-5E31529B4834}"/>
              </a:ext>
            </a:extLst>
          </p:cNvPr>
          <p:cNvSpPr>
            <a:spLocks noGrp="1"/>
          </p:cNvSpPr>
          <p:nvPr>
            <p:ph sz="half" idx="2"/>
          </p:nvPr>
        </p:nvSpPr>
        <p:spPr>
          <a:xfrm>
            <a:off x="6172200" y="1180214"/>
            <a:ext cx="5181600" cy="4996749"/>
          </a:xfrm>
        </p:spPr>
        <p:txBody>
          <a:bodyPr>
            <a:normAutofit/>
          </a:bodyPr>
          <a:lstStyle/>
          <a:p>
            <a:r>
              <a:rPr lang="en-US" sz="2000" dirty="0"/>
              <a:t>This system not only allows students to apply the knowledge they have gained in real-world scenarios but also helps them build strong connections with the industry, potentially leading to future job opportunities.</a:t>
            </a:r>
            <a:endParaRPr lang="tr-TR" sz="2000" dirty="0"/>
          </a:p>
          <a:p>
            <a:r>
              <a:rPr lang="en-US" sz="2000" dirty="0"/>
              <a:t>IUAS aspires to strengthen its reputation as a university that prepares workforce-ready professionals by producing graduates who are not only academically competent but also equipped with the practical skills necessary to excel in their careers.</a:t>
            </a:r>
          </a:p>
        </p:txBody>
      </p:sp>
    </p:spTree>
    <p:extLst>
      <p:ext uri="{BB962C8B-B14F-4D97-AF65-F5344CB8AC3E}">
        <p14:creationId xmlns:p14="http://schemas.microsoft.com/office/powerpoint/2010/main" val="1521256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4" name="Metin Yer Tutucusu 3">
            <a:extLst>
              <a:ext uri="{FF2B5EF4-FFF2-40B4-BE49-F238E27FC236}">
                <a16:creationId xmlns:a16="http://schemas.microsoft.com/office/drawing/2014/main" id="{38C96B64-9B1E-02A2-CAFB-50E4C1F1122F}"/>
              </a:ext>
            </a:extLst>
          </p:cNvPr>
          <p:cNvSpPr>
            <a:spLocks noGrp="1"/>
          </p:cNvSpPr>
          <p:nvPr>
            <p:ph type="body" sz="half" idx="2"/>
          </p:nvPr>
        </p:nvSpPr>
        <p:spPr>
          <a:xfrm>
            <a:off x="416460" y="523641"/>
            <a:ext cx="4689694" cy="6491336"/>
          </a:xfrm>
        </p:spPr>
        <p:txBody>
          <a:bodyPr>
            <a:noAutofit/>
          </a:bodyPr>
          <a:lstStyle/>
          <a:p>
            <a:pPr algn="just">
              <a:lnSpc>
                <a:spcPct val="110000"/>
              </a:lnSpc>
            </a:pPr>
            <a:r>
              <a:rPr lang="en-US" sz="1400" b="1" dirty="0">
                <a:latin typeface="Arial Rounded MT Bold" panose="020F0704030504030204" pitchFamily="34" charset="0"/>
              </a:rPr>
              <a:t>GENERAL ADMISSION RULES</a:t>
            </a:r>
            <a:endParaRPr lang="tr-TR" sz="1400" b="1" dirty="0">
              <a:latin typeface="Arial Rounded MT Bold" panose="020F0704030504030204" pitchFamily="34" charset="0"/>
            </a:endParaRPr>
          </a:p>
          <a:p>
            <a:pPr marL="285750" indent="-285750" algn="just">
              <a:lnSpc>
                <a:spcPct val="110000"/>
              </a:lnSpc>
              <a:buFont typeface="Arial" panose="020B0604020202020204" pitchFamily="34" charset="0"/>
              <a:buChar char="•"/>
            </a:pPr>
            <a:r>
              <a:rPr lang="en-US" sz="1400" dirty="0">
                <a:latin typeface="+mj-lt"/>
              </a:rPr>
              <a:t>To enroll in Turkish higher education, Turkish nationals must pass the university entrance exam administered by ÖSYM (www.osym.gov.tr) and achieve a qualifying score in their chosen field.</a:t>
            </a:r>
            <a:endParaRPr lang="tr-TR" sz="1400" dirty="0">
              <a:latin typeface="+mj-lt"/>
            </a:endParaRPr>
          </a:p>
          <a:p>
            <a:pPr marL="285750" indent="-285750" algn="just">
              <a:lnSpc>
                <a:spcPct val="110000"/>
              </a:lnSpc>
              <a:buFont typeface="Arial" panose="020B0604020202020204" pitchFamily="34" charset="0"/>
              <a:buChar char="•"/>
            </a:pPr>
            <a:r>
              <a:rPr lang="en-US" sz="1400" dirty="0">
                <a:latin typeface="+mj-lt"/>
              </a:rPr>
              <a:t>For full-time enrollment at IUAS, foreign students must have completed their high school education or its equivalent and successfully pass the Foreign Student Examination. The application process also considers high school diplomas and international entrance exams such as the SAT, GMAT, and ABITUR.</a:t>
            </a:r>
            <a:endParaRPr lang="tr-TR" sz="1400" dirty="0">
              <a:latin typeface="+mj-lt"/>
            </a:endParaRPr>
          </a:p>
          <a:p>
            <a:pPr algn="just">
              <a:lnSpc>
                <a:spcPct val="110000"/>
              </a:lnSpc>
            </a:pPr>
            <a:r>
              <a:rPr lang="tr-TR" sz="1400" b="1" dirty="0">
                <a:latin typeface="Arial Rounded MT Bold" panose="020F0704030504030204" pitchFamily="34" charset="0"/>
              </a:rPr>
              <a:t>EDUCATION SYSTEM</a:t>
            </a:r>
          </a:p>
          <a:p>
            <a:pPr marL="285750" indent="-285750" algn="just">
              <a:lnSpc>
                <a:spcPct val="110000"/>
              </a:lnSpc>
              <a:buFont typeface="Arial" panose="020B0604020202020204" pitchFamily="34" charset="0"/>
              <a:buChar char="•"/>
            </a:pPr>
            <a:r>
              <a:rPr lang="en-US" sz="1400" dirty="0">
                <a:latin typeface="+mj-lt"/>
              </a:rPr>
              <a:t>Most courses at IUAS are conducted in Turkish. However, certain graduate programs (e.g., Animal Science) and undergraduate programs (e.g., Tourism Guidance) offer courses in English.</a:t>
            </a:r>
            <a:endParaRPr lang="tr-TR" sz="1400" dirty="0">
              <a:latin typeface="+mj-lt"/>
            </a:endParaRPr>
          </a:p>
          <a:p>
            <a:pPr marL="285750" indent="-285750" algn="just">
              <a:lnSpc>
                <a:spcPct val="110000"/>
              </a:lnSpc>
              <a:buFont typeface="Arial" panose="020B0604020202020204" pitchFamily="34" charset="0"/>
              <a:buChar char="•"/>
            </a:pPr>
            <a:r>
              <a:rPr lang="en-US" sz="1400" dirty="0">
                <a:latin typeface="+mj-lt"/>
              </a:rPr>
              <a:t>The academic year is divided into two semesters (fall and spring), each lasting 14 to 15 weeks. Many programs also offer weekday morning classes (daytime education).</a:t>
            </a:r>
            <a:endParaRPr lang="tr-TR" sz="1400" dirty="0">
              <a:latin typeface="+mj-lt"/>
            </a:endParaRPr>
          </a:p>
        </p:txBody>
      </p:sp>
      <p:pic>
        <p:nvPicPr>
          <p:cNvPr id="6" name="Resim 5">
            <a:extLst>
              <a:ext uri="{FF2B5EF4-FFF2-40B4-BE49-F238E27FC236}">
                <a16:creationId xmlns:a16="http://schemas.microsoft.com/office/drawing/2014/main" id="{3E04B29D-1E4D-8FEA-B189-31D2E1EC117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77055" y="523641"/>
            <a:ext cx="6525088" cy="5810717"/>
          </a:xfrm>
          <a:prstGeom prst="rect">
            <a:avLst/>
          </a:prstGeom>
          <a:ln>
            <a:noFill/>
          </a:ln>
          <a:effectLst>
            <a:softEdge rad="112500"/>
          </a:effectLst>
        </p:spPr>
      </p:pic>
    </p:spTree>
    <p:extLst>
      <p:ext uri="{BB962C8B-B14F-4D97-AF65-F5344CB8AC3E}">
        <p14:creationId xmlns:p14="http://schemas.microsoft.com/office/powerpoint/2010/main" val="205789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0E40A53-66A3-BAD0-9084-BC6DE59CDCC4}"/>
              </a:ext>
            </a:extLst>
          </p:cNvPr>
          <p:cNvSpPr>
            <a:spLocks noGrp="1"/>
          </p:cNvSpPr>
          <p:nvPr>
            <p:ph type="title"/>
          </p:nvPr>
        </p:nvSpPr>
        <p:spPr>
          <a:xfrm>
            <a:off x="79082" y="99588"/>
            <a:ext cx="11848306" cy="1310273"/>
          </a:xfrm>
        </p:spPr>
        <p:txBody>
          <a:bodyPr anchor="ctr">
            <a:normAutofit fontScale="90000"/>
          </a:bodyPr>
          <a:lstStyle/>
          <a:p>
            <a:pPr>
              <a:lnSpc>
                <a:spcPct val="100000"/>
              </a:lnSpc>
            </a:pPr>
            <a:r>
              <a:rPr lang="en-US" sz="2200" b="1" dirty="0">
                <a:latin typeface="Arial Rounded MT Bold" panose="020F0704030504030204" pitchFamily="34" charset="0"/>
              </a:rPr>
              <a:t>TUITION</a:t>
            </a:r>
            <a:br>
              <a:rPr lang="en-US" sz="2200" b="1" dirty="0"/>
            </a:br>
            <a:r>
              <a:rPr lang="en-US" sz="1800" dirty="0"/>
              <a:t>Turkish nationals are exempt from tuition fees at IUAS for the duration of their studies. However, students who enroll in evening education programs or exceed the standard study period are required to pay fees determined by the Council of Higher Education. Foreign national students must pay tuition fees set by the university, with the amount varying based on the area of study.</a:t>
            </a:r>
            <a:endParaRPr lang="en-US" b="1" dirty="0"/>
          </a:p>
        </p:txBody>
      </p:sp>
      <p:sp>
        <p:nvSpPr>
          <p:cNvPr id="4" name="Metin Yer Tutucusu 3">
            <a:extLst>
              <a:ext uri="{FF2B5EF4-FFF2-40B4-BE49-F238E27FC236}">
                <a16:creationId xmlns:a16="http://schemas.microsoft.com/office/drawing/2014/main" id="{30C9DD77-944A-E73C-0B05-7518BB9FB7F1}"/>
              </a:ext>
            </a:extLst>
          </p:cNvPr>
          <p:cNvSpPr>
            <a:spLocks noGrp="1"/>
          </p:cNvSpPr>
          <p:nvPr>
            <p:ph type="body" sz="half" idx="2"/>
          </p:nvPr>
        </p:nvSpPr>
        <p:spPr>
          <a:xfrm>
            <a:off x="5732123" y="1527175"/>
            <a:ext cx="6103143" cy="4873625"/>
          </a:xfrm>
        </p:spPr>
        <p:txBody>
          <a:bodyPr>
            <a:normAutofit/>
          </a:bodyPr>
          <a:lstStyle/>
          <a:p>
            <a:pPr algn="just"/>
            <a:r>
              <a:rPr lang="en-US" sz="1800" b="1" dirty="0">
                <a:latin typeface="Arial Rounded MT Bold" panose="020F0704030504030204" pitchFamily="34" charset="0"/>
              </a:rPr>
              <a:t>MINOR AND DOUBLE MAJOR PROGRAMS</a:t>
            </a:r>
          </a:p>
          <a:p>
            <a:pPr algn="just"/>
            <a:r>
              <a:rPr lang="en-US" dirty="0">
                <a:latin typeface="+mj-lt"/>
              </a:rPr>
              <a:t>IUAS offers students the opportunity to pursue a minor or double major alongside their primary field of study, provided they meet the required criteria. This allows students to earn a second diploma or deepen their academic expertise in a specific area.</a:t>
            </a:r>
            <a:endParaRPr lang="tr-TR" dirty="0">
              <a:latin typeface="+mj-lt"/>
            </a:endParaRPr>
          </a:p>
          <a:p>
            <a:pPr algn="just"/>
            <a:r>
              <a:rPr lang="tr-TR" b="1" dirty="0">
                <a:latin typeface="Arial Rounded MT Bold" panose="020F0704030504030204" pitchFamily="34" charset="0"/>
              </a:rPr>
              <a:t>SCHOLARSHIP / CREDIT AND WORK OPPORTUNITIES</a:t>
            </a:r>
          </a:p>
          <a:p>
            <a:pPr algn="just"/>
            <a:r>
              <a:rPr lang="en-US" dirty="0">
                <a:latin typeface="+mj-lt"/>
              </a:rPr>
              <a:t>Turkish nationals can apply for both refundable and non-refundable scholarships or credits offered by various public and private organizations, foundations, associations, and companies. Additionally, IUAS students have the option to work part-time on campus in facilities such as labs and libraries.</a:t>
            </a:r>
            <a:endParaRPr lang="tr-TR" dirty="0">
              <a:latin typeface="+mj-lt"/>
            </a:endParaRPr>
          </a:p>
          <a:p>
            <a:pPr algn="just"/>
            <a:r>
              <a:rPr lang="en-US" dirty="0">
                <a:latin typeface="+mj-lt"/>
              </a:rPr>
              <a:t>Foreign students can also access scholarships from public and private organizations. Outstanding international students may apply for funding through the Türkiye Scholarships program (https://turkiyeburslari.gov.tr).</a:t>
            </a:r>
          </a:p>
        </p:txBody>
      </p:sp>
      <p:pic>
        <p:nvPicPr>
          <p:cNvPr id="5" name="İçerik Yer Tutucusu 4">
            <a:extLst>
              <a:ext uri="{FF2B5EF4-FFF2-40B4-BE49-F238E27FC236}">
                <a16:creationId xmlns:a16="http://schemas.microsoft.com/office/drawing/2014/main" id="{E7CD30DB-0327-235A-77D1-633132218C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408" y="1527175"/>
            <a:ext cx="5388429" cy="5090527"/>
          </a:xfrm>
          <a:prstGeom prst="rect">
            <a:avLst/>
          </a:prstGeom>
          <a:ln>
            <a:noFill/>
          </a:ln>
          <a:effectLst>
            <a:softEdge rad="112500"/>
          </a:effectLst>
        </p:spPr>
      </p:pic>
    </p:spTree>
    <p:extLst>
      <p:ext uri="{BB962C8B-B14F-4D97-AF65-F5344CB8AC3E}">
        <p14:creationId xmlns:p14="http://schemas.microsoft.com/office/powerpoint/2010/main" val="3504836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40AA0D-A9C5-0C03-BFFF-D59EEE46C1FA}"/>
              </a:ext>
            </a:extLst>
          </p:cNvPr>
          <p:cNvSpPr>
            <a:spLocks noGrp="1"/>
          </p:cNvSpPr>
          <p:nvPr>
            <p:ph type="title"/>
          </p:nvPr>
        </p:nvSpPr>
        <p:spPr/>
        <p:txBody>
          <a:bodyPr anchor="t">
            <a:normAutofit/>
          </a:bodyPr>
          <a:lstStyle/>
          <a:p>
            <a:pPr marL="571500" indent="-571500">
              <a:buFont typeface="Arial" panose="020B0604020202020204" pitchFamily="34" charset="0"/>
              <a:buChar char="•"/>
            </a:pPr>
            <a:r>
              <a:rPr lang="en-US" sz="2000" b="1" dirty="0">
                <a:solidFill>
                  <a:schemeClr val="accent1">
                    <a:lumMod val="50000"/>
                  </a:schemeClr>
                </a:solidFill>
                <a:latin typeface="Arial Rounded MT Bold" panose="020F0704030504030204" pitchFamily="34" charset="0"/>
              </a:rPr>
              <a:t>NATIONAL AND INTERNATIONAL AFFAIRS EXCHANGE PROGRAM</a:t>
            </a:r>
          </a:p>
        </p:txBody>
      </p:sp>
      <p:sp>
        <p:nvSpPr>
          <p:cNvPr id="3" name="İçerik Yer Tutucusu 2">
            <a:extLst>
              <a:ext uri="{FF2B5EF4-FFF2-40B4-BE49-F238E27FC236}">
                <a16:creationId xmlns:a16="http://schemas.microsoft.com/office/drawing/2014/main" id="{EED17FF2-C04F-C374-E56D-3773D610158E}"/>
              </a:ext>
            </a:extLst>
          </p:cNvPr>
          <p:cNvSpPr>
            <a:spLocks noGrp="1"/>
          </p:cNvSpPr>
          <p:nvPr>
            <p:ph sz="half" idx="1"/>
          </p:nvPr>
        </p:nvSpPr>
        <p:spPr>
          <a:xfrm>
            <a:off x="751114" y="816428"/>
            <a:ext cx="5181600" cy="6041571"/>
          </a:xfrm>
        </p:spPr>
        <p:txBody>
          <a:bodyPr>
            <a:normAutofit fontScale="92500" lnSpcReduction="10000"/>
          </a:bodyPr>
          <a:lstStyle/>
          <a:p>
            <a:pPr>
              <a:buFont typeface="Wingdings" pitchFamily="2" charset="2"/>
              <a:buChar char="Ø"/>
            </a:pPr>
            <a:r>
              <a:rPr lang="en-US" sz="2000" b="1" u="sng" dirty="0"/>
              <a:t>MEVLANA</a:t>
            </a:r>
            <a:r>
              <a:rPr lang="tr-TR" sz="2000" b="1" u="sng" dirty="0"/>
              <a:t> </a:t>
            </a:r>
            <a:r>
              <a:rPr lang="en-US" sz="2000" b="1" u="sng" dirty="0"/>
              <a:t>(</a:t>
            </a:r>
            <a:r>
              <a:rPr lang="en-US" sz="2000" b="1" u="sng" dirty="0">
                <a:hlinkClick r:id="rId2"/>
              </a:rPr>
              <a:t>https://mevlana.isparta.edu.tr</a:t>
            </a:r>
            <a:r>
              <a:rPr lang="en-US" sz="2000" b="1" u="sng" dirty="0"/>
              <a:t>)</a:t>
            </a:r>
          </a:p>
          <a:p>
            <a:pPr marL="0" indent="0" algn="just">
              <a:buNone/>
            </a:pPr>
            <a:r>
              <a:rPr lang="en-US" sz="2000" dirty="0"/>
              <a:t>Turkey manages its own international exchange program called </a:t>
            </a:r>
            <a:r>
              <a:rPr lang="en-US" sz="2000" dirty="0" err="1"/>
              <a:t>Mevlana</a:t>
            </a:r>
            <a:r>
              <a:rPr lang="en-US" sz="2000" dirty="0"/>
              <a:t>, which enables faculty and students to engage in educational and research activities with universities worldwide that have agreements with our university. Similar to Erasmus, faculty members can teach abroad for one or two semesters, and students from partner universities can attend IUAS.</a:t>
            </a:r>
            <a:r>
              <a:rPr lang="tr-TR" sz="2000" dirty="0"/>
              <a:t> (</a:t>
            </a:r>
            <a:r>
              <a:rPr lang="tr-TR" sz="2000" dirty="0" err="1"/>
              <a:t>Currently</a:t>
            </a:r>
            <a:r>
              <a:rPr lang="tr-TR" sz="2000" dirty="0"/>
              <a:t> </a:t>
            </a:r>
            <a:r>
              <a:rPr lang="tr-TR" sz="2000" dirty="0" err="1"/>
              <a:t>unavailable</a:t>
            </a:r>
            <a:r>
              <a:rPr lang="tr-TR" sz="2000" dirty="0"/>
              <a:t>)</a:t>
            </a:r>
          </a:p>
          <a:p>
            <a:pPr algn="just">
              <a:buFont typeface="Wingdings" panose="05000000000000000000" pitchFamily="2" charset="2"/>
              <a:buChar char="Ø"/>
            </a:pPr>
            <a:r>
              <a:rPr lang="en-US" sz="2000" b="1" u="sng" dirty="0"/>
              <a:t>ERASMUS (</a:t>
            </a:r>
            <a:r>
              <a:rPr lang="en-US" sz="2000" b="1" u="sng" dirty="0">
                <a:hlinkClick r:id="rId3"/>
              </a:rPr>
              <a:t>https://</a:t>
            </a:r>
            <a:r>
              <a:rPr lang="tr-TR" sz="2000" b="1" u="sng" dirty="0">
                <a:hlinkClick r:id="rId3"/>
              </a:rPr>
              <a:t>e</a:t>
            </a:r>
            <a:r>
              <a:rPr lang="en-US" sz="2000" b="1" u="sng" dirty="0">
                <a:hlinkClick r:id="rId3"/>
              </a:rPr>
              <a:t>rasmus.isparta.edu.tr</a:t>
            </a:r>
            <a:r>
              <a:rPr lang="en-US" sz="2000" b="1" u="sng" dirty="0"/>
              <a:t>)</a:t>
            </a:r>
          </a:p>
          <a:p>
            <a:pPr marL="0" indent="0" algn="just">
              <a:buNone/>
            </a:pPr>
            <a:r>
              <a:rPr lang="en-US" sz="2000" dirty="0"/>
              <a:t>Through bilateral agreements with esteemed European universities, IUAS offers Erasmus exchange opportunities for both staff and students. These exchanges help students enhance their foreign language skills while gaining valuable professional and scientific experience. Faculty and students from partner institutions also contribute to collaborative scientific and cultural research projects. The maximum duration for staff mobility is two months, and for students, it is twelve months.</a:t>
            </a:r>
            <a:endParaRPr lang="en-US" sz="2000" b="1" u="sng" dirty="0"/>
          </a:p>
        </p:txBody>
      </p:sp>
      <p:sp>
        <p:nvSpPr>
          <p:cNvPr id="4" name="İçerik Yer Tutucusu 3">
            <a:extLst>
              <a:ext uri="{FF2B5EF4-FFF2-40B4-BE49-F238E27FC236}">
                <a16:creationId xmlns:a16="http://schemas.microsoft.com/office/drawing/2014/main" id="{4643F5E0-0148-7B46-5B82-2620954A8236}"/>
              </a:ext>
            </a:extLst>
          </p:cNvPr>
          <p:cNvSpPr>
            <a:spLocks noGrp="1"/>
          </p:cNvSpPr>
          <p:nvPr>
            <p:ph sz="half" idx="2"/>
          </p:nvPr>
        </p:nvSpPr>
        <p:spPr>
          <a:xfrm>
            <a:off x="6172200" y="816429"/>
            <a:ext cx="5181600" cy="5360534"/>
          </a:xfrm>
        </p:spPr>
        <p:txBody>
          <a:bodyPr>
            <a:normAutofit fontScale="92500" lnSpcReduction="10000"/>
          </a:bodyPr>
          <a:lstStyle/>
          <a:p>
            <a:pPr>
              <a:buFont typeface="Wingdings" pitchFamily="2" charset="2"/>
              <a:buChar char="Ø"/>
            </a:pPr>
            <a:r>
              <a:rPr lang="en-US" sz="2000" b="1" u="sng" dirty="0"/>
              <a:t>FARABİ (</a:t>
            </a:r>
            <a:r>
              <a:rPr lang="en-US" sz="2000" b="1" u="sng" dirty="0">
                <a:hlinkClick r:id="rId4"/>
              </a:rPr>
              <a:t>https://farabi.isparta.edu.tr</a:t>
            </a:r>
            <a:r>
              <a:rPr lang="en-US" sz="2000" b="1" u="sng" dirty="0"/>
              <a:t>)</a:t>
            </a:r>
          </a:p>
          <a:p>
            <a:pPr marL="0" indent="0" algn="just">
              <a:buNone/>
            </a:pPr>
            <a:r>
              <a:rPr lang="en-US" sz="2000" dirty="0"/>
              <a:t>The </a:t>
            </a:r>
            <a:r>
              <a:rPr lang="en-US" sz="2000" dirty="0" err="1"/>
              <a:t>Farabi</a:t>
            </a:r>
            <a:r>
              <a:rPr lang="en-US" sz="2000" dirty="0"/>
              <a:t> Program allows full-time students to study at other Turkish universities with which IUAS has agreements for one or two semesters. This program aims to provide students with the opportunity to experience education and university life at a different institution in Turkey.</a:t>
            </a:r>
            <a:r>
              <a:rPr lang="tr-TR" sz="2000" dirty="0"/>
              <a:t> (</a:t>
            </a:r>
            <a:r>
              <a:rPr lang="tr-TR" sz="2000" dirty="0" err="1"/>
              <a:t>Currently</a:t>
            </a:r>
            <a:r>
              <a:rPr lang="tr-TR" sz="2000" dirty="0"/>
              <a:t> </a:t>
            </a:r>
            <a:r>
              <a:rPr lang="tr-TR" sz="2000" dirty="0" err="1"/>
              <a:t>unavailable</a:t>
            </a:r>
            <a:r>
              <a:rPr lang="tr-TR" sz="2000" dirty="0"/>
              <a:t>)</a:t>
            </a:r>
          </a:p>
          <a:p>
            <a:pPr marL="0" indent="0" algn="just">
              <a:buNone/>
            </a:pPr>
            <a:endParaRPr lang="en-US" sz="2000" b="1" u="sng" dirty="0"/>
          </a:p>
        </p:txBody>
      </p:sp>
      <p:pic>
        <p:nvPicPr>
          <p:cNvPr id="5" name="İçerik Yer Tutucusu 6">
            <a:extLst>
              <a:ext uri="{FF2B5EF4-FFF2-40B4-BE49-F238E27FC236}">
                <a16:creationId xmlns:a16="http://schemas.microsoft.com/office/drawing/2014/main" id="{BF499102-DD35-734D-1BD0-D5549A02819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32571" y="2841170"/>
            <a:ext cx="4021372" cy="4016829"/>
          </a:xfrm>
          <a:prstGeom prst="rect">
            <a:avLst/>
          </a:prstGeom>
          <a:ln>
            <a:noFill/>
          </a:ln>
          <a:effectLst>
            <a:softEdge rad="112500"/>
          </a:effectLst>
        </p:spPr>
      </p:pic>
    </p:spTree>
    <p:extLst>
      <p:ext uri="{BB962C8B-B14F-4D97-AF65-F5344CB8AC3E}">
        <p14:creationId xmlns:p14="http://schemas.microsoft.com/office/powerpoint/2010/main" val="2668170715"/>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1909</TotalTime>
  <Words>2483</Words>
  <Application>Microsoft Office PowerPoint</Application>
  <PresentationFormat>Geniş ekran</PresentationFormat>
  <Paragraphs>325</Paragraphs>
  <Slides>25</Slides>
  <Notes>4</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25</vt:i4>
      </vt:variant>
    </vt:vector>
  </HeadingPairs>
  <TitlesOfParts>
    <vt:vector size="32" baseType="lpstr">
      <vt:lpstr>Arial</vt:lpstr>
      <vt:lpstr>Arial Rounded MT Bold</vt:lpstr>
      <vt:lpstr>Calibri</vt:lpstr>
      <vt:lpstr>Calibri Light</vt:lpstr>
      <vt:lpstr>Sistem Fontu Normal</vt:lpstr>
      <vt:lpstr>Wingdings</vt:lpstr>
      <vt:lpstr>Office Teması</vt:lpstr>
      <vt:lpstr>PowerPoint Sunusu</vt:lpstr>
      <vt:lpstr>ISPARTA: ‘City of Roses and Lake’</vt:lpstr>
      <vt:lpstr>PowerPoint Sunusu</vt:lpstr>
      <vt:lpstr>Isparta's rose and lavender gardens are the production hub of Türkiye, playing a vital role in global rose oil production as one of its leading suppliers.</vt:lpstr>
      <vt:lpstr>Isparta University of Applied Sciences</vt:lpstr>
      <vt:lpstr>“7+1 and 3+1 EDUCATION SYSTEM in IUAS”</vt:lpstr>
      <vt:lpstr>PowerPoint Sunusu</vt:lpstr>
      <vt:lpstr>TUITION Turkish nationals are exempt from tuition fees at IUAS for the duration of their studies. However, students who enroll in evening education programs or exceed the standard study period are required to pay fees determined by the Council of Higher Education. Foreign national students must pay tuition fees set by the university, with the amount varying based on the area of study.</vt:lpstr>
      <vt:lpstr>NATIONAL AND INTERNATIONAL AFFAIRS EXCHANGE PROGRAM</vt:lpstr>
      <vt:lpstr>CAMPUS FACILITIES</vt:lpstr>
      <vt:lpstr>ACADEMIC UNITS - EGIRDIR FACULTY OF FISHERIES  </vt:lpstr>
      <vt:lpstr>BUYUKKUTLU FACULTY OF APPLIED SCIENCES</vt:lpstr>
      <vt:lpstr>FACULTY OF AGRICULTURE</vt:lpstr>
      <vt:lpstr>FACULTY OF TECHNOLOGY</vt:lpstr>
      <vt:lpstr>FACULTY OF TOURISM</vt:lpstr>
      <vt:lpstr>FACULTY OF FORESTRY</vt:lpstr>
      <vt:lpstr>GRADUATE PROGRAMS</vt:lpstr>
      <vt:lpstr>LIST OF VOCATIONAL SCHOOLS</vt:lpstr>
      <vt:lpstr>PowerPoint Sunusu</vt:lpstr>
      <vt:lpstr>PowerPoint Sunusu</vt:lpstr>
      <vt:lpstr>PowerPoint Sunusu</vt:lpstr>
      <vt:lpstr>PowerPoint Sunusu</vt:lpstr>
      <vt:lpstr>COUNTRIES OF KA131 ERASMUS</vt:lpstr>
      <vt:lpstr>COUNTIRES OF MEMORANDUM OF UNDERSTANDING (MoU)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Berna Akar</dc:creator>
  <cp:lastModifiedBy>Yeliz Türkoğlu</cp:lastModifiedBy>
  <cp:revision>13</cp:revision>
  <dcterms:created xsi:type="dcterms:W3CDTF">2024-08-21T07:28:32Z</dcterms:created>
  <dcterms:modified xsi:type="dcterms:W3CDTF">2024-11-19T11:54:01Z</dcterms:modified>
</cp:coreProperties>
</file>